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  <p:sldMasterId id="2147484469" r:id="rId5"/>
    <p:sldMasterId id="2147484480" r:id="rId6"/>
    <p:sldMasterId id="2147484514" r:id="rId7"/>
  </p:sldMasterIdLst>
  <p:notesMasterIdLst>
    <p:notesMasterId r:id="rId44"/>
  </p:notesMasterIdLst>
  <p:handoutMasterIdLst>
    <p:handoutMasterId r:id="rId45"/>
  </p:handoutMasterIdLst>
  <p:sldIdLst>
    <p:sldId id="314" r:id="rId8"/>
    <p:sldId id="351" r:id="rId9"/>
    <p:sldId id="315" r:id="rId10"/>
    <p:sldId id="317" r:id="rId11"/>
    <p:sldId id="319" r:id="rId12"/>
    <p:sldId id="323" r:id="rId13"/>
    <p:sldId id="320" r:id="rId14"/>
    <p:sldId id="324" r:id="rId15"/>
    <p:sldId id="342" r:id="rId16"/>
    <p:sldId id="321" r:id="rId17"/>
    <p:sldId id="322" r:id="rId18"/>
    <p:sldId id="354" r:id="rId19"/>
    <p:sldId id="355" r:id="rId20"/>
    <p:sldId id="356" r:id="rId21"/>
    <p:sldId id="357" r:id="rId22"/>
    <p:sldId id="358" r:id="rId23"/>
    <p:sldId id="343" r:id="rId24"/>
    <p:sldId id="326" r:id="rId25"/>
    <p:sldId id="344" r:id="rId26"/>
    <p:sldId id="327" r:id="rId27"/>
    <p:sldId id="345" r:id="rId28"/>
    <p:sldId id="328" r:id="rId29"/>
    <p:sldId id="339" r:id="rId30"/>
    <p:sldId id="329" r:id="rId31"/>
    <p:sldId id="359" r:id="rId32"/>
    <p:sldId id="340" r:id="rId33"/>
    <p:sldId id="341" r:id="rId34"/>
    <p:sldId id="333" r:id="rId35"/>
    <p:sldId id="338" r:id="rId36"/>
    <p:sldId id="347" r:id="rId37"/>
    <p:sldId id="332" r:id="rId38"/>
    <p:sldId id="334" r:id="rId39"/>
    <p:sldId id="335" r:id="rId40"/>
    <p:sldId id="348" r:id="rId41"/>
    <p:sldId id="336" r:id="rId42"/>
    <p:sldId id="337" r:id="rId43"/>
  </p:sldIdLst>
  <p:sldSz cx="9144000" cy="5143500" type="screen16x9"/>
  <p:notesSz cx="7010400" cy="92964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577">
          <p15:clr>
            <a:srgbClr val="A4A3A4"/>
          </p15:clr>
        </p15:guide>
        <p15:guide id="4" orient="horz" pos="5664">
          <p15:clr>
            <a:srgbClr val="A4A3A4"/>
          </p15:clr>
        </p15:guide>
        <p15:guide id="7" pos="171">
          <p15:clr>
            <a:srgbClr val="A4A3A4"/>
          </p15:clr>
        </p15:guide>
        <p15:guide id="8" orient="horz" pos="5855">
          <p15:clr>
            <a:srgbClr val="A4A3A4"/>
          </p15:clr>
        </p15:guide>
        <p15:guide id="9" pos="44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5664">
          <p15:clr>
            <a:srgbClr val="A4A3A4"/>
          </p15:clr>
        </p15:guide>
        <p15:guide id="4" pos="4111">
          <p15:clr>
            <a:srgbClr val="A4A3A4"/>
          </p15:clr>
        </p15:guide>
        <p15:guide id="5" pos="30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son, Angele" initials="DA" lastIdx="2" clrIdx="0">
    <p:extLst/>
  </p:cmAuthor>
  <p:cmAuthor id="2" name="Matthews, Elizabeth" initials="ME" lastIdx="2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3DC6EF"/>
    <a:srgbClr val="FFAF00"/>
    <a:srgbClr val="808080"/>
    <a:srgbClr val="AAAAAA"/>
    <a:srgbClr val="EE6411"/>
    <a:srgbClr val="007DB8"/>
    <a:srgbClr val="807D80"/>
    <a:srgbClr val="6EA204"/>
    <a:srgbClr val="6E2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7027" autoAdjust="0"/>
  </p:normalViewPr>
  <p:slideViewPr>
    <p:cSldViewPr snapToGrid="0">
      <p:cViewPr varScale="1">
        <p:scale>
          <a:sx n="99" d="100"/>
          <a:sy n="99" d="100"/>
        </p:scale>
        <p:origin x="883" y="34"/>
      </p:cViewPr>
      <p:guideLst>
        <p:guide orient="horz"/>
        <p:guide pos="5577"/>
        <p:guide orient="horz" pos="5664"/>
        <p:guide pos="171"/>
        <p:guide orient="horz" pos="5855"/>
        <p:guide pos="4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38" d="100"/>
          <a:sy n="138" d="100"/>
        </p:scale>
        <p:origin x="-880" y="-112"/>
      </p:cViewPr>
      <p:guideLst>
        <p:guide orient="horz" pos="2928"/>
        <p:guide pos="2208"/>
        <p:guide orient="horz" pos="5664"/>
        <p:guide pos="4111"/>
        <p:guide pos="3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Theft Count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  <c:pt idx="7">
                  <c:v>Monday</c:v>
                </c:pt>
                <c:pt idx="8">
                  <c:v>Tuesday</c:v>
                </c:pt>
                <c:pt idx="9">
                  <c:v>Wednesday</c:v>
                </c:pt>
                <c:pt idx="10">
                  <c:v>Thursday</c:v>
                </c:pt>
                <c:pt idx="11">
                  <c:v>Friday</c:v>
                </c:pt>
                <c:pt idx="12">
                  <c:v>Saturday</c:v>
                </c:pt>
                <c:pt idx="13">
                  <c:v>Sunday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  <c:pt idx="4">
                  <c:v>20</c:v>
                </c:pt>
                <c:pt idx="5">
                  <c:v>10</c:v>
                </c:pt>
                <c:pt idx="6">
                  <c:v>50</c:v>
                </c:pt>
                <c:pt idx="7">
                  <c:v>60</c:v>
                </c:pt>
                <c:pt idx="8">
                  <c:v>0</c:v>
                </c:pt>
                <c:pt idx="9">
                  <c:v>20</c:v>
                </c:pt>
                <c:pt idx="10">
                  <c:v>20</c:v>
                </c:pt>
                <c:pt idx="11">
                  <c:v>30</c:v>
                </c:pt>
                <c:pt idx="12">
                  <c:v>20</c:v>
                </c:pt>
                <c:pt idx="13">
                  <c:v>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  <c:pt idx="7">
                  <c:v>Monday</c:v>
                </c:pt>
                <c:pt idx="8">
                  <c:v>Tuesday</c:v>
                </c:pt>
                <c:pt idx="9">
                  <c:v>Wednesday</c:v>
                </c:pt>
                <c:pt idx="10">
                  <c:v>Thursday</c:v>
                </c:pt>
                <c:pt idx="11">
                  <c:v>Friday</c:v>
                </c:pt>
                <c:pt idx="12">
                  <c:v>Saturday</c:v>
                </c:pt>
                <c:pt idx="13">
                  <c:v>Sunday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  <c:pt idx="7">
                  <c:v>Monday</c:v>
                </c:pt>
                <c:pt idx="8">
                  <c:v>Tuesday</c:v>
                </c:pt>
                <c:pt idx="9">
                  <c:v>Wednesday</c:v>
                </c:pt>
                <c:pt idx="10">
                  <c:v>Thursday</c:v>
                </c:pt>
                <c:pt idx="11">
                  <c:v>Friday</c:v>
                </c:pt>
                <c:pt idx="12">
                  <c:v>Saturday</c:v>
                </c:pt>
                <c:pt idx="13">
                  <c:v>Sunday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31336"/>
        <c:axId val="283145040"/>
      </c:lineChart>
      <c:catAx>
        <c:axId val="1073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45040"/>
        <c:crosses val="autoZero"/>
        <c:auto val="1"/>
        <c:lblAlgn val="ctr"/>
        <c:lblOffset val="100"/>
        <c:noMultiLvlLbl val="0"/>
      </c:catAx>
      <c:valAx>
        <c:axId val="28314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" descr="                              Dell - Internal Use - Confidential&#10;"/>
          <p:cNvSpPr txBox="1"/>
          <p:nvPr/>
        </p:nvSpPr>
        <p:spPr>
          <a:xfrm>
            <a:off x="772104" y="8980488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 smtClean="0">
                <a:solidFill>
                  <a:srgbClr val="000000"/>
                </a:solidFill>
                <a:latin typeface="+mn-lt"/>
              </a:rPr>
              <a:t>© Copyright 2017 Dell Inc.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876" y="8980488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5775" y="384175"/>
            <a:ext cx="6040438" cy="33989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485775" y="4077775"/>
            <a:ext cx="6040438" cy="467067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95288" marR="0" lvl="1" indent="-1651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90563" marR="0" lvl="2" indent="-1746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30288" marR="0" lvl="3" indent="-1746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16038" marR="0" lvl="4" indent="-1746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72104" y="8980488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 smtClean="0">
                <a:solidFill>
                  <a:srgbClr val="000000"/>
                </a:solidFill>
                <a:latin typeface="+mn-lt"/>
              </a:rPr>
              <a:t>© Copyright 2017 Dell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876" y="8980488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5288" marR="0" indent="-16510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 typeface="Arial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90563" marR="0" indent="-174625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 typeface="Lucida Grande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30288" marR="0" indent="-174625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 typeface="Wingdings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16038" marR="0" indent="-174625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 typeface="Courier New"/>
      <a:buChar char="o"/>
      <a:tabLst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55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2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Gambling11.0or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28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7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Prostitution</a:t>
            </a:r>
            <a:r>
              <a:rPr lang="en-US" baseline="0" dirty="0" smtClean="0"/>
              <a:t> OR Narcotics ?</a:t>
            </a:r>
          </a:p>
          <a:p>
            <a:r>
              <a:rPr lang="en-US" baseline="0" dirty="0" smtClean="0"/>
              <a:t>Another slide for bad crime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70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1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9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Theft1.0or</a:t>
            </a:r>
          </a:p>
          <a:p>
            <a:r>
              <a:rPr lang="en-US" dirty="0" smtClean="0"/>
              <a:t>Prostitution7.0or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6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Theft1.0or</a:t>
            </a:r>
          </a:p>
          <a:p>
            <a:r>
              <a:rPr lang="en-US" dirty="0" smtClean="0"/>
              <a:t>Prostitution7.0or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1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Theft1.0or</a:t>
            </a:r>
          </a:p>
          <a:p>
            <a:r>
              <a:rPr lang="en-US" dirty="0" smtClean="0"/>
              <a:t>Prostitution7.0or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5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Theft1.0or</a:t>
            </a:r>
          </a:p>
          <a:p>
            <a:r>
              <a:rPr lang="en-US" dirty="0" smtClean="0"/>
              <a:t>Prostitution7.0or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8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Theft1.0or</a:t>
            </a:r>
          </a:p>
          <a:p>
            <a:r>
              <a:rPr lang="en-US" dirty="0" smtClean="0"/>
              <a:t>Prostitution7.0or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7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386197"/>
            <a:ext cx="7500937" cy="1495794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2198968"/>
            <a:ext cx="75078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28600" indent="-228600">
              <a:buNone/>
              <a:def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164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00150"/>
            <a:ext cx="7958137" cy="32702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8062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96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059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685800"/>
            <a:ext cx="819150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314450"/>
            <a:ext cx="7958137" cy="315595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41110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2" y="1200150"/>
            <a:ext cx="3931920" cy="32702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526280" y="1197872"/>
            <a:ext cx="3931920" cy="327252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378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00150"/>
            <a:ext cx="4291012" cy="32702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4754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left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685800"/>
            <a:ext cx="819150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314450"/>
            <a:ext cx="4291012" cy="31559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28486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subtitle &amp; left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430530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85850"/>
            <a:ext cx="430530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600200"/>
            <a:ext cx="4291012" cy="2870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229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81903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453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86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22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440519"/>
            <a:ext cx="7498080" cy="1495794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defRPr lang="en-US" sz="5400" dirty="0" smtClean="0">
                <a:solidFill>
                  <a:schemeClr val="tx2"/>
                </a:solidFill>
                <a:ea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749808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6374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1792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0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013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8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60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206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70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50" y="685800"/>
            <a:ext cx="818515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85750" indent="-285750">
              <a:buFont typeface="Arial" panose="020B0604020202020204" pitchFamily="34" charset="0"/>
              <a:buNone/>
              <a:defRPr 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9202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00150"/>
            <a:ext cx="7958137" cy="3270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68620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00150"/>
            <a:ext cx="7958137" cy="32702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59112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mag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440519"/>
            <a:ext cx="7498080" cy="1495794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defRPr lang="en-US" sz="5400" dirty="0" smtClean="0">
                <a:solidFill>
                  <a:schemeClr val="tx2"/>
                </a:solidFill>
                <a:ea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749808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52755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685800"/>
            <a:ext cx="819150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28600" indent="-228600">
              <a:buNone/>
              <a:defRPr 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314450"/>
            <a:ext cx="7958137" cy="315595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75150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2" y="1200150"/>
            <a:ext cx="3931920" cy="32702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526280" y="1197872"/>
            <a:ext cx="3931920" cy="327252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41766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00150"/>
            <a:ext cx="4291012" cy="32702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26091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left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685800"/>
            <a:ext cx="819150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28600" indent="-228600">
              <a:buNone/>
              <a:defRPr 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314450"/>
            <a:ext cx="4291012" cy="31559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88414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subtitle &amp; left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430530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3DC6E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85850"/>
            <a:ext cx="430530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28600" indent="-228600">
              <a:buNone/>
              <a:defRPr lang="en-US" b="1" dirty="0" smtClean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600200"/>
            <a:ext cx="4291012" cy="2870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47086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144482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258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639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688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049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440519"/>
            <a:ext cx="7498080" cy="1495794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defRPr lang="en-US" sz="5400" dirty="0" smtClean="0">
                <a:solidFill>
                  <a:schemeClr val="tx2"/>
                </a:solidFill>
                <a:ea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749808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85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09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821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76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537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244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696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_body co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4343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_Bulleted body co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28623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w/sub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45117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two column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63459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440519"/>
            <a:ext cx="7498080" cy="1495794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defRPr lang="en-US" sz="5400" dirty="0" smtClean="0">
                <a:solidFill>
                  <a:schemeClr val="tx2"/>
                </a:solidFill>
                <a:ea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749808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2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87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 w/sub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69455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 w/subhead and two li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86084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Header no body co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892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3753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648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910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564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21019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84037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ll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440519"/>
            <a:ext cx="7498080" cy="1495794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defRPr lang="en-US" sz="5400" dirty="0" smtClean="0">
                <a:solidFill>
                  <a:schemeClr val="tx2"/>
                </a:solidFill>
                <a:ea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749808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9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04124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4177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9589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3762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1640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1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08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82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31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53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028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066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035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035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641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799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251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686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455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382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_body co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solidFill>
                  <a:schemeClr val="tx2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255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50" y="685800"/>
            <a:ext cx="818515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85750" indent="-285750">
              <a:buFont typeface="Arial" panose="020B0604020202020204" pitchFamily="34" charset="0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8065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_Bulleted body co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8871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w/sub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13189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two column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19666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23638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 w/sub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03300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Content left w/subhead and two li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solidFill>
                  <a:srgbClr val="FFFFFF"/>
                </a:solidFill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6364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Header no body co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31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817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89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357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47650"/>
            <a:ext cx="8191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00150"/>
            <a:ext cx="7958137" cy="3270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56789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95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09579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79294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65298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0626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5940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31870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7362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165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370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3/14/2018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3/14/2018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  <p:sp>
        <p:nvSpPr>
          <p:cNvPr id="14" name="fl" descr="                              Dell - Internal Use - Confidential&#10;"/>
          <p:cNvSpPr txBox="1"/>
          <p:nvPr userDrawn="1"/>
        </p:nvSpPr>
        <p:spPr>
          <a:xfrm>
            <a:off x="576263" y="5007744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 smtClean="0">
                <a:solidFill>
                  <a:srgbClr val="7F7F7F"/>
                </a:solidFill>
                <a:latin typeface="+mn-lt"/>
              </a:rPr>
              <a:t>© Copyright 2018 Dell Inc.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3" r:id="rId1"/>
    <p:sldLayoutId id="2147484428" r:id="rId2"/>
    <p:sldLayoutId id="2147484463" r:id="rId3"/>
    <p:sldLayoutId id="2147484464" r:id="rId4"/>
    <p:sldLayoutId id="2147484418" r:id="rId5"/>
    <p:sldLayoutId id="2147484405" r:id="rId6"/>
    <p:sldLayoutId id="2147484250" r:id="rId7"/>
    <p:sldLayoutId id="2147484462" r:id="rId8"/>
    <p:sldLayoutId id="2147484367" r:id="rId9"/>
    <p:sldLayoutId id="2147484244" r:id="rId10"/>
    <p:sldLayoutId id="2147484245" r:id="rId11"/>
    <p:sldLayoutId id="2147484246" r:id="rId12"/>
    <p:sldLayoutId id="2147484247" r:id="rId13"/>
    <p:sldLayoutId id="2147484460" r:id="rId14"/>
    <p:sldLayoutId id="2147484249" r:id="rId15"/>
    <p:sldLayoutId id="2147484468" r:id="rId16"/>
    <p:sldLayoutId id="2147484411" r:id="rId17"/>
    <p:sldLayoutId id="2147484454" r:id="rId18"/>
    <p:sldLayoutId id="2147484451" r:id="rId19"/>
    <p:sldLayoutId id="2147484396" r:id="rId20"/>
    <p:sldLayoutId id="2147484420" r:id="rId21"/>
    <p:sldLayoutId id="2147484413" r:id="rId22"/>
    <p:sldLayoutId id="2147484465" r:id="rId23"/>
    <p:sldLayoutId id="2147484466" r:id="rId24"/>
    <p:sldLayoutId id="2147484467" r:id="rId2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3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3/14/2018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3/14/2018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  <p:sp>
        <p:nvSpPr>
          <p:cNvPr id="11" name="fl" descr="                              Dell - Internal Use - Confidential&#10;"/>
          <p:cNvSpPr txBox="1"/>
          <p:nvPr userDrawn="1"/>
        </p:nvSpPr>
        <p:spPr>
          <a:xfrm>
            <a:off x="576263" y="5007744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 smtClean="0">
                <a:solidFill>
                  <a:srgbClr val="7F7F7F"/>
                </a:solidFill>
                <a:latin typeface="+mn-lt"/>
              </a:rPr>
              <a:t>© Copyright 2018 Dell Inc.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472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3/14/2018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3/14/2018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600" dirty="0" smtClean="0">
                <a:solidFill>
                  <a:srgbClr val="7F7F7F"/>
                </a:solidFill>
                <a:latin typeface="Arial"/>
              </a:rPr>
              <a:t>© Copyright 2017 Dell Inc.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61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  <p:sldLayoutId id="2147484494" r:id="rId14"/>
    <p:sldLayoutId id="2147484495" r:id="rId15"/>
    <p:sldLayoutId id="2147484496" r:id="rId16"/>
    <p:sldLayoutId id="2147484497" r:id="rId17"/>
    <p:sldLayoutId id="2147484498" r:id="rId18"/>
    <p:sldLayoutId id="2147484499" r:id="rId19"/>
    <p:sldLayoutId id="2147484500" r:id="rId20"/>
    <p:sldLayoutId id="2147484501" r:id="rId21"/>
    <p:sldLayoutId id="2147484502" r:id="rId22"/>
    <p:sldLayoutId id="2147484503" r:id="rId23"/>
    <p:sldLayoutId id="2147484504" r:id="rId24"/>
    <p:sldLayoutId id="2147484505" r:id="rId25"/>
    <p:sldLayoutId id="2147484506" r:id="rId26"/>
    <p:sldLayoutId id="2147484507" r:id="rId27"/>
    <p:sldLayoutId id="2147484508" r:id="rId28"/>
    <p:sldLayoutId id="2147484509" r:id="rId29"/>
    <p:sldLayoutId id="2147484510" r:id="rId30"/>
    <p:sldLayoutId id="2147484511" r:id="rId31"/>
    <p:sldLayoutId id="2147484512" r:id="rId32"/>
    <p:sldLayoutId id="2147484513" r:id="rId3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3/14/2018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3/14/2018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600" dirty="0" smtClean="0">
                <a:solidFill>
                  <a:srgbClr val="7F7F7F"/>
                </a:solidFill>
                <a:latin typeface="Arial"/>
              </a:rPr>
              <a:t>© Copyright 2017 Dell Inc.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143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  <p:sldLayoutId id="2147484526" r:id="rId12"/>
    <p:sldLayoutId id="2147484527" r:id="rId13"/>
    <p:sldLayoutId id="2147484528" r:id="rId14"/>
    <p:sldLayoutId id="2147484529" r:id="rId15"/>
    <p:sldLayoutId id="2147484530" r:id="rId16"/>
    <p:sldLayoutId id="2147484531" r:id="rId17"/>
    <p:sldLayoutId id="2147484532" r:id="rId18"/>
    <p:sldLayoutId id="2147484533" r:id="rId19"/>
    <p:sldLayoutId id="2147484534" r:id="rId20"/>
    <p:sldLayoutId id="2147484535" r:id="rId21"/>
    <p:sldLayoutId id="2147484536" r:id="rId22"/>
    <p:sldLayoutId id="2147484537" r:id="rId23"/>
    <p:sldLayoutId id="2147484538" r:id="rId24"/>
    <p:sldLayoutId id="2147484539" r:id="rId25"/>
    <p:sldLayoutId id="2147484540" r:id="rId26"/>
    <p:sldLayoutId id="2147484541" r:id="rId27"/>
    <p:sldLayoutId id="2147484542" r:id="rId28"/>
    <p:sldLayoutId id="2147484543" r:id="rId29"/>
    <p:sldLayoutId id="2147484544" r:id="rId30"/>
    <p:sldLayoutId id="2147484545" r:id="rId31"/>
    <p:sldLayoutId id="2147484546" r:id="rId32"/>
    <p:sldLayoutId id="2147484547" r:id="rId3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213761"/>
            <a:ext cx="7500937" cy="1911292"/>
          </a:xfrm>
        </p:spPr>
        <p:txBody>
          <a:bodyPr/>
          <a:lstStyle/>
          <a:p>
            <a:r>
              <a:rPr lang="en-US" dirty="0" smtClean="0"/>
              <a:t>AI Powered Crime Prediction</a:t>
            </a:r>
            <a:br>
              <a:rPr lang="en-US" dirty="0" smtClean="0"/>
            </a:br>
            <a:r>
              <a:rPr lang="en-US" sz="2800" dirty="0"/>
              <a:t>F</a:t>
            </a:r>
            <a:r>
              <a:rPr lang="en-US" sz="2800" dirty="0" smtClean="0"/>
              <a:t>or Cyber Application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2654238"/>
            <a:ext cx="7507800" cy="461665"/>
          </a:xfrm>
        </p:spPr>
        <p:txBody>
          <a:bodyPr/>
          <a:lstStyle/>
          <a:p>
            <a:r>
              <a:rPr lang="en-US" sz="3000" dirty="0" smtClean="0"/>
              <a:t>Or Herman-</a:t>
            </a:r>
            <a:r>
              <a:rPr lang="en-US" sz="3000" dirty="0" err="1" smtClean="0"/>
              <a:t>Saffar</a:t>
            </a:r>
            <a:endParaRPr lang="en-US" sz="30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6700" y="4358842"/>
            <a:ext cx="75078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j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en-US" kern="0" dirty="0" smtClean="0"/>
              <a:t>March 2018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427221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15498"/>
          </a:xfrm>
        </p:spPr>
        <p:txBody>
          <a:bodyPr/>
          <a:lstStyle/>
          <a:p>
            <a:r>
              <a:rPr lang="en-US" sz="3000" dirty="0" smtClean="0"/>
              <a:t>Exploring the Crimes in Chicago Dataset</a:t>
            </a:r>
            <a:endParaRPr lang="en-US" sz="30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719508"/>
              </p:ext>
            </p:extLst>
          </p:nvPr>
        </p:nvGraphicFramePr>
        <p:xfrm>
          <a:off x="2537658" y="1216132"/>
          <a:ext cx="6272757" cy="6996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9121"/>
                <a:gridCol w="1159328"/>
                <a:gridCol w="2107537"/>
                <a:gridCol w="1926771"/>
              </a:tblGrid>
              <a:tr h="3023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Columns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Each</a:t>
                      </a:r>
                      <a:r>
                        <a:rPr lang="en-US" sz="1600" baseline="0" dirty="0" smtClean="0"/>
                        <a:t> row 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Years</a:t>
                      </a:r>
                      <a:endParaRPr lang="en-US" sz="1600" dirty="0"/>
                    </a:p>
                  </a:txBody>
                  <a:tcPr/>
                </a:tc>
              </a:tr>
              <a:tr h="36441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6.48M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Reported crime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2001</a:t>
                      </a:r>
                      <a:r>
                        <a:rPr lang="en-US" sz="1600" b="1" baseline="0" dirty="0" smtClean="0"/>
                        <a:t> to present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6991"/>
              </p:ext>
            </p:extLst>
          </p:nvPr>
        </p:nvGraphicFramePr>
        <p:xfrm>
          <a:off x="266700" y="2092457"/>
          <a:ext cx="8543715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272"/>
                <a:gridCol w="1779814"/>
                <a:gridCol w="898072"/>
                <a:gridCol w="1045028"/>
                <a:gridCol w="1045029"/>
                <a:gridCol w="670242"/>
                <a:gridCol w="725851"/>
                <a:gridCol w="1461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Primary Type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Location Description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Arrest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Police District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11148574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11/13/2017 10:35 PM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Narcotics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</a:t>
                      </a:r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cannabis &lt;30g</a:t>
                      </a:r>
                      <a:endParaRPr lang="en-US" sz="13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Vehicle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009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(41.799, -87.663)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23693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11/13/2017 06:15 PM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Homicide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First degree murder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Street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019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(41.967, -87.661)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11147792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11/13/2017 09:48 AM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Theft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/>
                        <a:t>Retail theft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Small</a:t>
                      </a:r>
                      <a:r>
                        <a:rPr lang="en-US" sz="1300" baseline="0" dirty="0" smtClean="0"/>
                        <a:t> retail store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sz="1300" dirty="0" smtClean="0"/>
                    </a:p>
                    <a:p>
                      <a:pPr algn="ctr"/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001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(41.878, -87.633)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hicago Data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32604"/>
            <a:ext cx="192690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64" y="247650"/>
            <a:ext cx="14116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98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15498"/>
          </a:xfrm>
        </p:spPr>
        <p:txBody>
          <a:bodyPr/>
          <a:lstStyle/>
          <a:p>
            <a:r>
              <a:rPr lang="en-US" sz="3000" dirty="0" smtClean="0"/>
              <a:t>Exploring the Crimes in Chicago Dataset</a:t>
            </a:r>
            <a:endParaRPr lang="en-US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31855"/>
            <a:ext cx="8512969" cy="3441859"/>
          </a:xfrm>
          <a:prstGeom prst="rect">
            <a:avLst/>
          </a:prstGeom>
        </p:spPr>
      </p:pic>
      <p:pic>
        <p:nvPicPr>
          <p:cNvPr id="12" name="Picture 4" descr="תמונה קשורה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07" y="1538760"/>
            <a:ext cx="206219" cy="20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0" y="1231200"/>
            <a:ext cx="8492014" cy="3431381"/>
          </a:xfrm>
          <a:prstGeom prst="rect">
            <a:avLst/>
          </a:prstGeom>
        </p:spPr>
      </p:pic>
      <p:pic>
        <p:nvPicPr>
          <p:cNvPr id="13" name="Picture 2" descr="תוצאת תמונה עבור ‪kibana icon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8" y="653758"/>
            <a:ext cx="487555" cy="4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תוצאת תמונה עבור ‪kibana icon‬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9" y="538925"/>
            <a:ext cx="718198" cy="7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8330" y="2754748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Week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7651" y="2750889"/>
            <a:ext cx="1429852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Primary 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8170" y="4485103"/>
            <a:ext cx="1429852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Hour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0344" y="1938223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58551" y="3729589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58551" y="1862595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694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Primary Type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7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Crime Count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9400" y="2831499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Hour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" y="2831498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Map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764" y="247650"/>
            <a:ext cx="14116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48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7" y="1229712"/>
            <a:ext cx="8492014" cy="3410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15498"/>
          </a:xfrm>
        </p:spPr>
        <p:txBody>
          <a:bodyPr/>
          <a:lstStyle/>
          <a:p>
            <a:r>
              <a:rPr lang="en-US" sz="3000" dirty="0" smtClean="0"/>
              <a:t>Exploring the Crimes in Chicago Dataset</a:t>
            </a:r>
            <a:endParaRPr lang="en-US" sz="3000" dirty="0"/>
          </a:p>
        </p:txBody>
      </p:sp>
      <p:pic>
        <p:nvPicPr>
          <p:cNvPr id="9" name="Picture 2" descr="תוצאת תמונה עבור ‪kibana icon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8" y="653758"/>
            <a:ext cx="487555" cy="4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‪kibana icon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9" y="538925"/>
            <a:ext cx="718198" cy="7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16200000">
            <a:off x="4327683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01619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27682" y="3456436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1619" y="3456437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7462" y="2760476"/>
            <a:ext cx="1429852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Hour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4918" y="4481339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Month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5255" y="4481338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Day of Week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94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Hour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67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Season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69400" y="2831499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Day of Week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6700" y="2831498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Month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78015" y="2760476"/>
            <a:ext cx="1111169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S</a:t>
            </a: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eason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764" y="247650"/>
            <a:ext cx="14116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4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7" y="1229712"/>
            <a:ext cx="8492014" cy="3410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15498"/>
          </a:xfrm>
        </p:spPr>
        <p:txBody>
          <a:bodyPr/>
          <a:lstStyle/>
          <a:p>
            <a:r>
              <a:rPr lang="en-US" sz="3000" dirty="0" smtClean="0"/>
              <a:t>Exploring the Crimes in Chicago Dataset</a:t>
            </a:r>
            <a:endParaRPr lang="en-US" sz="3000" dirty="0"/>
          </a:p>
        </p:txBody>
      </p:sp>
      <p:pic>
        <p:nvPicPr>
          <p:cNvPr id="9" name="Picture 2" descr="תוצאת תמונה עבור ‪kibana icon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8" y="653758"/>
            <a:ext cx="487555" cy="4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‪kibana icon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9" y="538925"/>
            <a:ext cx="718198" cy="7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16200000">
            <a:off x="4327683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27682" y="3456436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1619" y="3456437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7462" y="2760476"/>
            <a:ext cx="1429852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Hour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4918" y="4481339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Month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5255" y="4481338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Day of Week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94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Hour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69400" y="2831499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Day of Week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6700" y="2831498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Month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8299" y="1176759"/>
            <a:ext cx="4263342" cy="3545712"/>
          </a:xfrm>
          <a:prstGeom prst="rect">
            <a:avLst/>
          </a:prstGeom>
          <a:solidFill>
            <a:schemeClr val="tx2">
              <a:alpha val="72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344" y="2909104"/>
            <a:ext cx="4312220" cy="1861594"/>
          </a:xfrm>
          <a:prstGeom prst="rect">
            <a:avLst/>
          </a:prstGeom>
          <a:solidFill>
            <a:schemeClr val="tx2">
              <a:alpha val="72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0800" y="1238400"/>
            <a:ext cx="3860959" cy="1671161"/>
            <a:chOff x="280800" y="1238400"/>
            <a:chExt cx="3860959" cy="167116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800" y="1238400"/>
              <a:ext cx="3860959" cy="167116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732358" y="1244510"/>
              <a:ext cx="944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400" dirty="0" smtClean="0">
                  <a:solidFill>
                    <a:schemeClr val="bg2"/>
                  </a:solidFill>
                  <a:latin typeface="+mn-lt"/>
                </a:rPr>
                <a:t>Homicide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67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Season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01619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8015" y="2760476"/>
            <a:ext cx="1111169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S</a:t>
            </a: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eason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764" y="247650"/>
            <a:ext cx="14116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238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7" y="1229712"/>
            <a:ext cx="8492014" cy="3410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15498"/>
          </a:xfrm>
        </p:spPr>
        <p:txBody>
          <a:bodyPr/>
          <a:lstStyle/>
          <a:p>
            <a:r>
              <a:rPr lang="en-US" sz="3000" dirty="0" smtClean="0"/>
              <a:t>Exploring the Crimes in Chicago Dataset</a:t>
            </a:r>
            <a:endParaRPr lang="en-US" sz="3000" dirty="0"/>
          </a:p>
        </p:txBody>
      </p:sp>
      <p:pic>
        <p:nvPicPr>
          <p:cNvPr id="9" name="Picture 2" descr="תוצאת תמונה עבור ‪kibana icon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8" y="653758"/>
            <a:ext cx="487555" cy="4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‪kibana icon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9" y="538925"/>
            <a:ext cx="718198" cy="7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 rot="16200000">
            <a:off x="4327682" y="3456436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1619" y="3456437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4918" y="4481339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Month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5255" y="4481338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Day of Week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69400" y="2831499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Day of Week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6700" y="2831498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Month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55617" y="2909561"/>
            <a:ext cx="4312220" cy="1799704"/>
          </a:xfrm>
          <a:prstGeom prst="rect">
            <a:avLst/>
          </a:prstGeom>
          <a:solidFill>
            <a:schemeClr val="tx2">
              <a:alpha val="72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800" y="1238400"/>
            <a:ext cx="3860959" cy="16711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32358" y="1244510"/>
            <a:ext cx="94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Homicide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67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Season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01619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8015" y="2760476"/>
            <a:ext cx="1111169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S</a:t>
            </a: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eason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3540" y="987620"/>
            <a:ext cx="4263342" cy="3709162"/>
          </a:xfrm>
          <a:prstGeom prst="rect">
            <a:avLst/>
          </a:prstGeom>
          <a:solidFill>
            <a:schemeClr val="tx2">
              <a:alpha val="72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720114" y="1231855"/>
            <a:ext cx="4023360" cy="1676400"/>
            <a:chOff x="4720114" y="1239475"/>
            <a:chExt cx="4023360" cy="16764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0114" y="1239475"/>
              <a:ext cx="4023360" cy="16764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256496" y="1247095"/>
              <a:ext cx="944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400" dirty="0" smtClean="0">
                  <a:solidFill>
                    <a:schemeClr val="bg2"/>
                  </a:solidFill>
                  <a:latin typeface="+mn-lt"/>
                </a:rPr>
                <a:t>Arson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694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Hour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7462" y="2760476"/>
            <a:ext cx="1429852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Hour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27683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764" y="247650"/>
            <a:ext cx="14116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553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7" y="1229712"/>
            <a:ext cx="8492014" cy="3410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15498"/>
          </a:xfrm>
        </p:spPr>
        <p:txBody>
          <a:bodyPr/>
          <a:lstStyle/>
          <a:p>
            <a:r>
              <a:rPr lang="en-US" sz="3000" dirty="0" smtClean="0"/>
              <a:t>Exploring the Crimes in Chicago Dataset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27682" y="3456436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5255" y="4481338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Day of Week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69400" y="2831499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Day of Week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55617" y="2909561"/>
            <a:ext cx="4312220" cy="1799704"/>
          </a:xfrm>
          <a:prstGeom prst="rect">
            <a:avLst/>
          </a:prstGeom>
          <a:solidFill>
            <a:schemeClr val="tx2">
              <a:alpha val="72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0" y="1238400"/>
            <a:ext cx="3860959" cy="16711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32358" y="1244510"/>
            <a:ext cx="94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Homicide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67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Season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01619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8015" y="2760476"/>
            <a:ext cx="1111169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S</a:t>
            </a: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eason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720114" y="1231855"/>
            <a:ext cx="4023360" cy="1676400"/>
            <a:chOff x="4720114" y="1239475"/>
            <a:chExt cx="4023360" cy="16764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114" y="1239475"/>
              <a:ext cx="4023360" cy="16764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256496" y="1247095"/>
              <a:ext cx="944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400" dirty="0" smtClean="0">
                  <a:solidFill>
                    <a:schemeClr val="bg2"/>
                  </a:solidFill>
                  <a:latin typeface="+mn-lt"/>
                </a:rPr>
                <a:t>Arson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694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Hour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7462" y="2760476"/>
            <a:ext cx="1429852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Hour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27683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3540" y="987620"/>
            <a:ext cx="8610936" cy="1920635"/>
          </a:xfrm>
          <a:prstGeom prst="rect">
            <a:avLst/>
          </a:prstGeom>
          <a:solidFill>
            <a:schemeClr val="tx2">
              <a:alpha val="72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2" descr="תוצאת תמונה עבור ‪kibana icon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8" y="653758"/>
            <a:ext cx="487555" cy="4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‪kibana icon‬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9" y="538925"/>
            <a:ext cx="718198" cy="7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74557" y="2961595"/>
            <a:ext cx="3845243" cy="1657826"/>
            <a:chOff x="274557" y="2969215"/>
            <a:chExt cx="3845243" cy="165782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557" y="2971596"/>
              <a:ext cx="3845243" cy="165544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732359" y="2969215"/>
              <a:ext cx="944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400" dirty="0" smtClean="0">
                  <a:solidFill>
                    <a:schemeClr val="bg2"/>
                  </a:solidFill>
                  <a:latin typeface="+mn-lt"/>
                </a:rPr>
                <a:t>Gambling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6700" y="2831498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Month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1619" y="3456437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4918" y="4481339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Month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764" y="247650"/>
            <a:ext cx="14116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520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7" y="1229712"/>
            <a:ext cx="8492014" cy="3410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15498"/>
          </a:xfrm>
        </p:spPr>
        <p:txBody>
          <a:bodyPr/>
          <a:lstStyle/>
          <a:p>
            <a:r>
              <a:rPr lang="en-US" sz="3000" dirty="0" smtClean="0"/>
              <a:t>Exploring the Crimes in Chicago Dataset</a:t>
            </a:r>
            <a:endParaRPr lang="en-US" sz="3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0" y="1238400"/>
            <a:ext cx="3860959" cy="16711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32358" y="1244510"/>
            <a:ext cx="94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Homicide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67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Season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01619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8015" y="2760476"/>
            <a:ext cx="1111169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S</a:t>
            </a: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eason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720114" y="1231855"/>
            <a:ext cx="4023360" cy="1676400"/>
            <a:chOff x="4720114" y="1239475"/>
            <a:chExt cx="4023360" cy="16764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114" y="1239475"/>
              <a:ext cx="4023360" cy="16764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256496" y="1247095"/>
              <a:ext cx="944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400" dirty="0" smtClean="0">
                  <a:solidFill>
                    <a:schemeClr val="bg2"/>
                  </a:solidFill>
                  <a:latin typeface="+mn-lt"/>
                </a:rPr>
                <a:t>Arson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69400" y="1150241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Hour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7462" y="2760476"/>
            <a:ext cx="1429852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Hour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27683" y="1876494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3540" y="987620"/>
            <a:ext cx="8610936" cy="1920635"/>
          </a:xfrm>
          <a:prstGeom prst="rect">
            <a:avLst/>
          </a:prstGeom>
          <a:solidFill>
            <a:schemeClr val="tx2">
              <a:alpha val="72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2" descr="תוצאת תמונה עבור ‪kibana icon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8" y="653758"/>
            <a:ext cx="487555" cy="4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‪kibana icon‬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9" y="538925"/>
            <a:ext cx="718198" cy="7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74557" y="2961595"/>
            <a:ext cx="3845243" cy="1657826"/>
            <a:chOff x="274557" y="2969215"/>
            <a:chExt cx="3845243" cy="165782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557" y="2971596"/>
              <a:ext cx="3845243" cy="165544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732359" y="2969215"/>
              <a:ext cx="944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400" dirty="0" smtClean="0">
                  <a:solidFill>
                    <a:schemeClr val="bg2"/>
                  </a:solidFill>
                  <a:latin typeface="+mn-lt"/>
                </a:rPr>
                <a:t>Gambling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6700" y="2831498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Month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1619" y="3456437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4918" y="4481339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Month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7741" y="2909561"/>
            <a:ext cx="4312220" cy="1799704"/>
          </a:xfrm>
          <a:prstGeom prst="rect">
            <a:avLst/>
          </a:prstGeom>
          <a:solidFill>
            <a:schemeClr val="tx2">
              <a:alpha val="72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708800" y="2908800"/>
            <a:ext cx="4033838" cy="1748314"/>
            <a:chOff x="4708917" y="2908255"/>
            <a:chExt cx="4033838" cy="174831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8917" y="2953975"/>
              <a:ext cx="4033838" cy="170259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97669" y="2908255"/>
              <a:ext cx="1109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400" dirty="0" smtClean="0">
                  <a:solidFill>
                    <a:schemeClr val="bg2"/>
                  </a:solidFill>
                  <a:latin typeface="+mn-lt"/>
                </a:rPr>
                <a:t>Prostitution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69400" y="2831499"/>
            <a:ext cx="1429852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dirty="0" smtClean="0">
                <a:latin typeface="+mn-lt"/>
              </a:rPr>
              <a:t>Day of Week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27682" y="3456436"/>
            <a:ext cx="75235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Count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5255" y="4481338"/>
            <a:ext cx="1034265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Day of Week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764" y="247650"/>
            <a:ext cx="14116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80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Outline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Predicting future crimes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Exploring the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rimes in Chicago dataset</a:t>
            </a:r>
          </a:p>
          <a:p>
            <a:r>
              <a:rPr lang="en-US" sz="2800" dirty="0" smtClean="0"/>
              <a:t>Feature extraction- what could help us predict future crimes?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raining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model-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valuation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14" y="3007232"/>
            <a:ext cx="2658086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460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Feature Extraction</a:t>
            </a:r>
            <a:endParaRPr lang="en-US" sz="35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What could help us predict future crime counts?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Season</a:t>
            </a:r>
          </a:p>
          <a:p>
            <a:r>
              <a:rPr lang="en-US" sz="2000" dirty="0" smtClean="0"/>
              <a:t>Month</a:t>
            </a:r>
          </a:p>
          <a:p>
            <a:r>
              <a:rPr lang="en-US" sz="2000" dirty="0" smtClean="0"/>
              <a:t>Day of week</a:t>
            </a:r>
          </a:p>
          <a:p>
            <a:endParaRPr lang="en-US" sz="1000" dirty="0" smtClean="0"/>
          </a:p>
          <a:p>
            <a:r>
              <a:rPr lang="en-US" sz="2000" dirty="0" smtClean="0"/>
              <a:t>Day of month</a:t>
            </a:r>
            <a:endParaRPr lang="en-US" sz="2000" dirty="0"/>
          </a:p>
          <a:p>
            <a:r>
              <a:rPr lang="en-US" sz="2000" dirty="0" smtClean="0"/>
              <a:t>Weather- temperature</a:t>
            </a:r>
          </a:p>
          <a:p>
            <a:r>
              <a:rPr lang="en-US" sz="2000" dirty="0" smtClean="0"/>
              <a:t>Holidays</a:t>
            </a:r>
          </a:p>
          <a:p>
            <a:r>
              <a:rPr lang="en-US" sz="2000" dirty="0" smtClean="0"/>
              <a:t>Is-weekend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53" y="247650"/>
            <a:ext cx="146194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91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Outline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Predicting future crimes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Exploring the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rimes in Chicago dataset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Feature extraction- what could help us predict future crimes?</a:t>
            </a:r>
          </a:p>
          <a:p>
            <a:r>
              <a:rPr lang="en-US" sz="2800" dirty="0" smtClean="0"/>
              <a:t>Prediction </a:t>
            </a:r>
            <a:r>
              <a:rPr lang="en-US" sz="2800" dirty="0"/>
              <a:t>m</a:t>
            </a:r>
            <a:r>
              <a:rPr lang="en-US" sz="2800" dirty="0" smtClean="0"/>
              <a:t>odel- </a:t>
            </a:r>
            <a:r>
              <a:rPr lang="en-US" sz="2800" dirty="0"/>
              <a:t>T</a:t>
            </a:r>
            <a:r>
              <a:rPr lang="en-US" sz="2800" dirty="0" smtClean="0"/>
              <a:t>raining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model-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valuation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89" y="3031618"/>
            <a:ext cx="261541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535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1160" y="372380"/>
            <a:ext cx="7797626" cy="276998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+mj-lt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000" kern="0" dirty="0" smtClean="0">
                <a:solidFill>
                  <a:schemeClr val="tx2"/>
                </a:solidFill>
              </a:rPr>
              <a:t>What if,</a:t>
            </a:r>
            <a:br>
              <a:rPr lang="en-US" sz="4000" kern="0" dirty="0" smtClean="0">
                <a:solidFill>
                  <a:schemeClr val="tx2"/>
                </a:solidFill>
              </a:rPr>
            </a:br>
            <a:r>
              <a:rPr lang="en-US" sz="4000" kern="0" dirty="0" smtClean="0">
                <a:solidFill>
                  <a:schemeClr val="tx2"/>
                </a:solidFill>
              </a:rPr>
              <a:t>we could advise the police</a:t>
            </a:r>
          </a:p>
          <a:p>
            <a:pPr algn="ctr"/>
            <a:r>
              <a:rPr lang="en-US" sz="4000" b="1" kern="0" dirty="0" smtClean="0">
                <a:solidFill>
                  <a:schemeClr val="tx2"/>
                </a:solidFill>
              </a:rPr>
              <a:t>where</a:t>
            </a:r>
            <a:r>
              <a:rPr lang="en-US" sz="4000" kern="0" dirty="0" smtClean="0">
                <a:solidFill>
                  <a:schemeClr val="tx2"/>
                </a:solidFill>
              </a:rPr>
              <a:t> and </a:t>
            </a:r>
            <a:r>
              <a:rPr lang="en-US" sz="4000" b="1" kern="0" dirty="0" smtClean="0">
                <a:solidFill>
                  <a:schemeClr val="tx2"/>
                </a:solidFill>
              </a:rPr>
              <a:t>when</a:t>
            </a:r>
          </a:p>
          <a:p>
            <a:pPr algn="ctr"/>
            <a:r>
              <a:rPr lang="en-US" sz="4000" kern="0" dirty="0" smtClean="0">
                <a:solidFill>
                  <a:schemeClr val="tx2"/>
                </a:solidFill>
              </a:rPr>
              <a:t>to allocate their resources,</a:t>
            </a:r>
            <a:br>
              <a:rPr lang="en-US" sz="4000" kern="0" dirty="0" smtClean="0">
                <a:solidFill>
                  <a:schemeClr val="tx2"/>
                </a:solidFill>
              </a:rPr>
            </a:br>
            <a:r>
              <a:rPr lang="en-US" sz="4000" kern="0" dirty="0" smtClean="0">
                <a:solidFill>
                  <a:schemeClr val="tx2"/>
                </a:solidFill>
              </a:rPr>
              <a:t>in order to prevent future crimes?</a:t>
            </a:r>
            <a:endParaRPr lang="en-US" sz="40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7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Prediction Model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Linear Regression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Linear Regression- a linear approach for modeling the relationship between a scalar </a:t>
            </a:r>
            <a:r>
              <a:rPr lang="en-US" sz="2000" b="1" dirty="0" smtClean="0"/>
              <a:t>dependent variable</a:t>
            </a:r>
            <a:r>
              <a:rPr lang="en-US" sz="2000" dirty="0" smtClean="0"/>
              <a:t> and one or more </a:t>
            </a:r>
            <a:r>
              <a:rPr lang="en-US" sz="2000" b="1" dirty="0" smtClean="0"/>
              <a:t>explanatory variables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16734" y="2618709"/>
            <a:ext cx="2433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Dependent Variable</a:t>
            </a:r>
          </a:p>
          <a:p>
            <a:pPr algn="ctr"/>
            <a:endParaRPr lang="en-US" sz="2000" b="1" dirty="0">
              <a:solidFill>
                <a:schemeClr val="bg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Crime Count 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4294" y="2618709"/>
            <a:ext cx="26614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Explanatory Variables</a:t>
            </a:r>
          </a:p>
          <a:p>
            <a:pPr algn="ctr"/>
            <a:endParaRPr lang="en-US" sz="2000" b="1" dirty="0">
              <a:solidFill>
                <a:schemeClr val="bg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Extracted Features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46233" y="2912408"/>
            <a:ext cx="1032433" cy="428263"/>
          </a:xfrm>
          <a:prstGeom prst="leftRightArrow">
            <a:avLst/>
          </a:prstGeom>
          <a:solidFill>
            <a:schemeClr val="bg1"/>
          </a:solidFill>
          <a:ln w="88900" cmpd="sng">
            <a:solidFill>
              <a:schemeClr val="bg1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24" y="247650"/>
            <a:ext cx="1438476" cy="7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9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Outline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Predicting future crimes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Exploring the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rimes in Chicago dataset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Feature extraction- what could help us predict future crimes?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raining</a:t>
            </a:r>
          </a:p>
          <a:p>
            <a:r>
              <a:rPr lang="en-US" sz="2800" dirty="0" smtClean="0"/>
              <a:t>Prediction model- </a:t>
            </a:r>
            <a:r>
              <a:rPr lang="en-US" sz="2800" dirty="0"/>
              <a:t>E</a:t>
            </a:r>
            <a:r>
              <a:rPr lang="en-US" sz="2800" dirty="0" smtClean="0"/>
              <a:t>valuation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62" y="2873109"/>
            <a:ext cx="256663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077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Prediction Model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Evaluation Measures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90" y="1739915"/>
            <a:ext cx="3017520" cy="3068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8118" y="1431727"/>
            <a:ext cx="362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Predicted Vs. Actual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1379" y="2269987"/>
            <a:ext cx="29001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Each point: Crime count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Crime type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Day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Police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49" y="246545"/>
            <a:ext cx="1411651" cy="8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991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Prediction Model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Evaluation Measures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3768" y="993577"/>
                <a:ext cx="6717174" cy="4172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How well the model approximates the real data points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endParaRPr lang="en-US" sz="1200" dirty="0">
                  <a:solidFill>
                    <a:schemeClr val="bg2"/>
                  </a:solidFill>
                  <a:latin typeface="+mn-lt"/>
                </a:endParaRPr>
              </a:p>
              <a:p>
                <a:endParaRPr lang="en-US" sz="16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	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   	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the </a:t>
                </a:r>
                <a:r>
                  <a:rPr lang="en-US" sz="1400" dirty="0">
                    <a:solidFill>
                      <a:schemeClr val="bg2"/>
                    </a:solidFill>
                  </a:rPr>
                  <a:t>predictions perfectly fit the data</a:t>
                </a:r>
              </a:p>
              <a:p>
                <a:endParaRPr lang="en-US" sz="1600" dirty="0">
                  <a:solidFill>
                    <a:schemeClr val="bg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>
                    <a:solidFill>
                      <a:schemeClr val="bg2"/>
                    </a:solidFill>
                  </a:rPr>
                  <a:t>	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the </a:t>
                </a:r>
                <a:r>
                  <a:rPr lang="en-US" sz="1400" dirty="0">
                    <a:solidFill>
                      <a:schemeClr val="bg2"/>
                    </a:solidFill>
                  </a:rPr>
                  <a:t>percentage of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variability that </a:t>
                </a:r>
                <a:r>
                  <a:rPr lang="en-US" sz="1400" dirty="0">
                    <a:solidFill>
                      <a:schemeClr val="bg2"/>
                    </a:solidFill>
                  </a:rPr>
                  <a:t>can be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explained</a:t>
                </a:r>
              </a:p>
              <a:p>
                <a:r>
                  <a:rPr lang="en-US" sz="1400" dirty="0" smtClean="0">
                    <a:solidFill>
                      <a:schemeClr val="bg2"/>
                    </a:solidFill>
                  </a:rPr>
                  <a:t>		by the model</a:t>
                </a:r>
                <a:endParaRPr lang="en-US" sz="1400" dirty="0">
                  <a:solidFill>
                    <a:schemeClr val="bg2"/>
                  </a:solidFill>
                </a:endParaRPr>
              </a:p>
              <a:p>
                <a:endParaRPr lang="en-US" sz="1600" dirty="0">
                  <a:solidFill>
                    <a:schemeClr val="bg2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	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   	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the </a:t>
                </a:r>
                <a:r>
                  <a:rPr lang="en-US" sz="1400" dirty="0">
                    <a:solidFill>
                      <a:schemeClr val="bg2"/>
                    </a:solidFill>
                  </a:rPr>
                  <a:t>“modeled” values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cannot be obtained</a:t>
                </a:r>
              </a:p>
              <a:p>
                <a:r>
                  <a:rPr lang="en-US" sz="1400" dirty="0">
                    <a:solidFill>
                      <a:schemeClr val="bg2"/>
                    </a:solidFill>
                  </a:rPr>
                  <a:t>	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	by </a:t>
                </a:r>
                <a:r>
                  <a:rPr lang="en-US" sz="1400" i="1" u="sng" dirty="0">
                    <a:solidFill>
                      <a:schemeClr val="bg2"/>
                    </a:solidFill>
                  </a:rPr>
                  <a:t>the </a:t>
                </a:r>
                <a:r>
                  <a:rPr lang="en-US" sz="1400" i="1" u="sng" dirty="0" smtClean="0">
                    <a:solidFill>
                      <a:schemeClr val="bg2"/>
                    </a:solidFill>
                  </a:rPr>
                  <a:t>model</a:t>
                </a:r>
              </a:p>
              <a:p>
                <a:endParaRPr lang="en-US" sz="1600" i="1" u="sng" dirty="0" smtClean="0"/>
              </a:p>
              <a:p>
                <a:endParaRPr lang="en-US" sz="1600" i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400" i="1" u="sng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endParaRPr lang="en-US" sz="1200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68" y="993577"/>
                <a:ext cx="6717174" cy="4172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49" y="246545"/>
            <a:ext cx="1411651" cy="8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865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Prediction Model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Preliminary results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712720" y="1461062"/>
            <a:ext cx="3299460" cy="3329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55991" y="1333741"/>
                <a:ext cx="21047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800" dirty="0" smtClean="0">
                    <a:solidFill>
                      <a:srgbClr val="444444"/>
                    </a:solidFill>
                  </a:rPr>
                  <a:t>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444444"/>
                    </a:solidFill>
                  </a:rPr>
                  <a:t>: 0.565</a:t>
                </a:r>
              </a:p>
              <a:p>
                <a:r>
                  <a:rPr lang="en-US" sz="1800" dirty="0" smtClean="0">
                    <a:solidFill>
                      <a:srgbClr val="444444"/>
                    </a:solidFill>
                  </a:rPr>
                  <a:t>Train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444444"/>
                    </a:solidFill>
                  </a:rPr>
                  <a:t>: </a:t>
                </a:r>
                <a:r>
                  <a:rPr lang="en-US" sz="1800" dirty="0" smtClean="0">
                    <a:solidFill>
                      <a:srgbClr val="444444"/>
                    </a:solidFill>
                  </a:rPr>
                  <a:t>0.573</a:t>
                </a:r>
                <a:endParaRPr lang="en-US" sz="1800" dirty="0">
                  <a:solidFill>
                    <a:srgbClr val="444444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91" y="1333741"/>
                <a:ext cx="210474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319" t="-5660" r="-20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49" y="246545"/>
            <a:ext cx="1411651" cy="8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671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Outline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Predicting future crimes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Exploring the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rimes in Chicago dataset</a:t>
            </a:r>
          </a:p>
          <a:p>
            <a:r>
              <a:rPr lang="en-US" sz="2800" dirty="0" smtClean="0"/>
              <a:t>Feature extraction- what could help us predict future crimes?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raining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model-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valuation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14" y="3007232"/>
            <a:ext cx="2658086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64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/>
              <a:t>Feature Extraction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Time - Series related features</a:t>
            </a:r>
            <a:endParaRPr lang="en-US" sz="2000" dirty="0"/>
          </a:p>
        </p:txBody>
      </p:sp>
      <p:graphicFrame>
        <p:nvGraphicFramePr>
          <p:cNvPr id="32" name="Content Placeholder 3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89713029"/>
              </p:ext>
            </p:extLst>
          </p:nvPr>
        </p:nvGraphicFramePr>
        <p:xfrm>
          <a:off x="1322860" y="1229569"/>
          <a:ext cx="6079179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05961" y="1659035"/>
            <a:ext cx="7717" cy="297083"/>
          </a:xfrm>
          <a:prstGeom prst="straightConnector1">
            <a:avLst/>
          </a:prstGeom>
          <a:ln w="12700" cmpd="sng">
            <a:solidFill>
              <a:schemeClr val="bg2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69126" y="2062222"/>
            <a:ext cx="7717" cy="297083"/>
          </a:xfrm>
          <a:prstGeom prst="straightConnector1">
            <a:avLst/>
          </a:prstGeom>
          <a:ln w="12700" cmpd="sng">
            <a:solidFill>
              <a:schemeClr val="bg2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29558" y="2118168"/>
            <a:ext cx="288000" cy="277793"/>
          </a:xfrm>
          <a:prstGeom prst="ellipse">
            <a:avLst/>
          </a:prstGeom>
          <a:noFill/>
          <a:ln w="12700" cmpd="sng">
            <a:solidFill>
              <a:schemeClr val="bg2">
                <a:lumMod val="65000"/>
                <a:lumOff val="35000"/>
              </a:scheme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9192" y="1398697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FFAF00"/>
                </a:solidFill>
                <a:latin typeface="+mn-lt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4640" y="1810391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FFAF00"/>
                </a:solidFill>
                <a:latin typeface="+mn-lt"/>
              </a:rPr>
              <a:t>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88508" y="2098878"/>
            <a:ext cx="7717" cy="297083"/>
          </a:xfrm>
          <a:prstGeom prst="straightConnector1">
            <a:avLst/>
          </a:prstGeom>
          <a:ln w="12700" cmpd="sng">
            <a:solidFill>
              <a:schemeClr val="bg2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1739" y="1838540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FFAF00"/>
                </a:solidFill>
                <a:latin typeface="+mn-lt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253" y="247650"/>
            <a:ext cx="146194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024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Feature Extraction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/>
              <a:t>Time - Series related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b="1" dirty="0" smtClean="0"/>
              <a:t>Autocorrelation-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the correlation of the signal with a delayed copy of itself, as function of delay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2298700"/>
            <a:ext cx="3421380" cy="217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9050" y="4470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Lag [days]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979861" y="324605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253" y="247650"/>
            <a:ext cx="1461947" cy="804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2010" y="2349661"/>
            <a:ext cx="115747" cy="238279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rnd" cmpd="sng">
            <a:solidFill>
              <a:schemeClr val="bg1">
                <a:alpha val="45000"/>
              </a:schemeClr>
            </a:solidFill>
          </a:ln>
          <a:effectLst>
            <a:softEdge rad="12700"/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412" y="473245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7 days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2648" y="2349661"/>
            <a:ext cx="115747" cy="238279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rnd" cmpd="sng">
            <a:solidFill>
              <a:schemeClr val="bg1">
                <a:alpha val="45000"/>
              </a:schemeClr>
            </a:solidFill>
          </a:ln>
          <a:effectLst>
            <a:softEdge rad="12700"/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9050" y="473245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14 days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13286" y="2349661"/>
            <a:ext cx="115747" cy="238279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rnd" cmpd="sng">
            <a:solidFill>
              <a:schemeClr val="bg1">
                <a:alpha val="45000"/>
              </a:schemeClr>
            </a:solidFill>
          </a:ln>
          <a:effectLst>
            <a:softEdge rad="12700"/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9688" y="473245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21 days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30197" y="2349661"/>
            <a:ext cx="115747" cy="238279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rnd" cmpd="sng">
            <a:solidFill>
              <a:schemeClr val="bg1">
                <a:alpha val="45000"/>
              </a:schemeClr>
            </a:solidFill>
          </a:ln>
          <a:effectLst>
            <a:softEdge rad="12700"/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599" y="473245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28 days</a:t>
            </a:r>
          </a:p>
        </p:txBody>
      </p:sp>
    </p:spTree>
    <p:extLst>
      <p:ext uri="{BB962C8B-B14F-4D97-AF65-F5344CB8AC3E}">
        <p14:creationId xmlns:p14="http://schemas.microsoft.com/office/powerpoint/2010/main" val="1103468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Feature Extraction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/>
              <a:t>Time - Series related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b="1" dirty="0" smtClean="0"/>
              <a:t>Autocorrelation-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correlation of the signal with a delayed copy of itself, as function of delay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047637" y="431032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Lag [months]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95616" y="319098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Correlation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3018" y="2071634"/>
            <a:ext cx="328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Gambling Autocorrelation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47" y="2392696"/>
            <a:ext cx="3040380" cy="18735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9477" y="2071634"/>
            <a:ext cx="219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Gambling Counts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2440966"/>
            <a:ext cx="3467100" cy="17524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4090601" y="319097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Count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2178" y="425186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Month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253" y="247650"/>
            <a:ext cx="1461947" cy="804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17539" y="2408476"/>
            <a:ext cx="113237" cy="2160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rnd" cmpd="sng">
            <a:solidFill>
              <a:schemeClr val="bg1">
                <a:alpha val="45000"/>
              </a:schemeClr>
            </a:solidFill>
          </a:ln>
          <a:effectLst>
            <a:softEdge rad="12700"/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431" y="456750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12 months</a:t>
            </a:r>
          </a:p>
        </p:txBody>
      </p:sp>
    </p:spTree>
    <p:extLst>
      <p:ext uri="{BB962C8B-B14F-4D97-AF65-F5344CB8AC3E}">
        <p14:creationId xmlns:p14="http://schemas.microsoft.com/office/powerpoint/2010/main" val="22937950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Feature Extraction</a:t>
            </a:r>
            <a:endParaRPr lang="en-US" sz="35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What could help us predict future crime counts?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1464" y="1314450"/>
            <a:ext cx="4031596" cy="3155951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Season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Month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Day of week</a:t>
            </a:r>
          </a:p>
          <a:p>
            <a:endParaRPr lang="en-US" sz="20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Day of month</a:t>
            </a:r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Weather- temperature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Holidays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Is-weekend</a:t>
            </a:r>
          </a:p>
          <a:p>
            <a:endParaRPr lang="en-US" sz="20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03060" y="1314449"/>
            <a:ext cx="4031596" cy="3155951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n-lt"/>
                <a:ea typeface="Arial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n-lt"/>
                <a:ea typeface="Arial"/>
              </a:defRPr>
            </a:lvl2pPr>
            <a:lvl3pPr marL="858838" indent="-1698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n-lt"/>
                <a:ea typeface="Arial"/>
              </a:defRPr>
            </a:lvl3pPr>
            <a:lvl4pPr marL="1258888" indent="-2301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n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For Dell 300" pitchFamily="50" charset="0"/>
              <a:buChar char="–"/>
              <a:defRPr sz="1000">
                <a:solidFill>
                  <a:schemeClr val="bg2"/>
                </a:solidFill>
                <a:latin typeface="+mn-lt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New features:</a:t>
            </a:r>
          </a:p>
          <a:p>
            <a:r>
              <a:rPr lang="en-US" sz="2000" kern="0" dirty="0" smtClean="0"/>
              <a:t>Crime Counts of:</a:t>
            </a:r>
          </a:p>
          <a:p>
            <a:pPr lvl="1"/>
            <a:r>
              <a:rPr lang="en-US" sz="1800" kern="0" dirty="0" smtClean="0"/>
              <a:t>7 days before</a:t>
            </a:r>
          </a:p>
          <a:p>
            <a:pPr lvl="1"/>
            <a:r>
              <a:rPr lang="en-US" sz="1800" kern="0" dirty="0" smtClean="0"/>
              <a:t>14 days before</a:t>
            </a:r>
          </a:p>
          <a:p>
            <a:pPr lvl="1"/>
            <a:r>
              <a:rPr lang="en-US" sz="1800" kern="0" dirty="0" smtClean="0"/>
              <a:t>21 days before</a:t>
            </a:r>
          </a:p>
          <a:p>
            <a:pPr lvl="1"/>
            <a:r>
              <a:rPr lang="en-US" sz="1800" kern="0" dirty="0" smtClean="0"/>
              <a:t>28 days before</a:t>
            </a:r>
          </a:p>
          <a:p>
            <a:pPr lvl="1"/>
            <a:endParaRPr lang="en-US" sz="1800" kern="0" dirty="0"/>
          </a:p>
          <a:p>
            <a:pPr lvl="1"/>
            <a:r>
              <a:rPr lang="en-US" sz="1800" kern="0" dirty="0" smtClean="0"/>
              <a:t>1 year before</a:t>
            </a:r>
          </a:p>
          <a:p>
            <a:pPr marL="0" indent="0">
              <a:buNone/>
            </a:pPr>
            <a:endParaRPr lang="en-US" sz="18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53" y="247650"/>
            <a:ext cx="146194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81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Outline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Motivation</a:t>
            </a:r>
          </a:p>
          <a:p>
            <a:r>
              <a:rPr lang="en-US" sz="2000" dirty="0" smtClean="0"/>
              <a:t>Predicting future crimes</a:t>
            </a:r>
          </a:p>
          <a:p>
            <a:r>
              <a:rPr lang="en-US" sz="2000" dirty="0" smtClean="0"/>
              <a:t>Exploring the </a:t>
            </a:r>
            <a:r>
              <a:rPr lang="en-US" sz="2000" dirty="0"/>
              <a:t>C</a:t>
            </a:r>
            <a:r>
              <a:rPr lang="en-US" sz="2000" dirty="0" smtClean="0"/>
              <a:t>rimes in Chicago dataset</a:t>
            </a:r>
          </a:p>
          <a:p>
            <a:r>
              <a:rPr lang="en-US" sz="2000" dirty="0" smtClean="0"/>
              <a:t>Feature extraction- what could help us predict future crimes?</a:t>
            </a:r>
          </a:p>
          <a:p>
            <a:r>
              <a:rPr lang="en-US" sz="2000" dirty="0" smtClean="0"/>
              <a:t>Prediction </a:t>
            </a:r>
            <a:r>
              <a:rPr lang="en-US" sz="2000" dirty="0"/>
              <a:t>m</a:t>
            </a:r>
            <a:r>
              <a:rPr lang="en-US" sz="2000" dirty="0" smtClean="0"/>
              <a:t>odel- </a:t>
            </a:r>
            <a:r>
              <a:rPr lang="en-US" sz="2000" dirty="0"/>
              <a:t>T</a:t>
            </a:r>
            <a:r>
              <a:rPr lang="en-US" sz="2000" dirty="0" smtClean="0"/>
              <a:t>raining</a:t>
            </a:r>
          </a:p>
          <a:p>
            <a:r>
              <a:rPr lang="en-US" sz="2000" dirty="0" smtClean="0"/>
              <a:t>Prediction model- </a:t>
            </a:r>
            <a:r>
              <a:rPr lang="en-US" sz="2000" dirty="0"/>
              <a:t>E</a:t>
            </a:r>
            <a:r>
              <a:rPr lang="en-US" sz="2000" dirty="0" smtClean="0"/>
              <a:t>valuation</a:t>
            </a:r>
          </a:p>
          <a:p>
            <a:r>
              <a:rPr lang="en-US" sz="2000" dirty="0" smtClean="0"/>
              <a:t>Conclusions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56411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Outline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Predicting future crimes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Exploring the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rimes in Chicago dataset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Feature extraction- what could help us predict future crimes?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Prediction </a:t>
            </a:r>
            <a:r>
              <a:rPr lang="en-US" sz="2800" dirty="0">
                <a:solidFill>
                  <a:schemeClr val="bg2"/>
                </a:solidFill>
              </a:rPr>
              <a:t>m</a:t>
            </a:r>
            <a:r>
              <a:rPr lang="en-US" sz="2800" dirty="0" smtClean="0">
                <a:solidFill>
                  <a:schemeClr val="bg2"/>
                </a:solidFill>
              </a:rPr>
              <a:t>odel- </a:t>
            </a:r>
            <a:r>
              <a:rPr lang="en-US" sz="2800" dirty="0">
                <a:solidFill>
                  <a:schemeClr val="bg2"/>
                </a:solidFill>
              </a:rPr>
              <a:t>T</a:t>
            </a:r>
            <a:r>
              <a:rPr lang="en-US" sz="2800" dirty="0" smtClean="0">
                <a:solidFill>
                  <a:schemeClr val="bg2"/>
                </a:solidFill>
              </a:rPr>
              <a:t>raining</a:t>
            </a:r>
          </a:p>
          <a:p>
            <a:r>
              <a:rPr lang="en-US" sz="2800" dirty="0" smtClean="0"/>
              <a:t>Prediction model- </a:t>
            </a:r>
            <a:r>
              <a:rPr lang="en-US" sz="2800" dirty="0"/>
              <a:t>E</a:t>
            </a:r>
            <a:r>
              <a:rPr lang="en-US" sz="2800" dirty="0" smtClean="0"/>
              <a:t>valuation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62" y="2873109"/>
            <a:ext cx="256663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703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49419" y="1538907"/>
            <a:ext cx="3284220" cy="3322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Prediction Model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Results</a:t>
            </a:r>
            <a:endParaRPr lang="en-US" sz="20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068" y="3013940"/>
            <a:ext cx="1649730" cy="1664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98078" y="2885012"/>
                <a:ext cx="14642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200" dirty="0" smtClean="0">
                    <a:solidFill>
                      <a:srgbClr val="444444"/>
                    </a:solidFill>
                  </a:rPr>
                  <a:t>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2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rgbClr val="444444"/>
                    </a:solidFill>
                  </a:rPr>
                  <a:t>: 0.565</a:t>
                </a:r>
              </a:p>
              <a:p>
                <a:r>
                  <a:rPr lang="en-US" sz="1200" dirty="0" smtClean="0">
                    <a:solidFill>
                      <a:srgbClr val="444444"/>
                    </a:solidFill>
                  </a:rPr>
                  <a:t>Train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2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444444"/>
                    </a:solidFill>
                  </a:rPr>
                  <a:t>: </a:t>
                </a:r>
                <a:r>
                  <a:rPr lang="en-US" sz="1200" dirty="0" smtClean="0">
                    <a:solidFill>
                      <a:srgbClr val="444444"/>
                    </a:solidFill>
                  </a:rPr>
                  <a:t>0.573</a:t>
                </a:r>
                <a:endParaRPr lang="en-US" sz="1200" dirty="0">
                  <a:solidFill>
                    <a:srgbClr val="444444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078" y="2885012"/>
                <a:ext cx="1464247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31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12133" y="1481034"/>
                <a:ext cx="21047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800" dirty="0" smtClean="0">
                    <a:solidFill>
                      <a:srgbClr val="444444"/>
                    </a:solidFill>
                  </a:rPr>
                  <a:t>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444444"/>
                    </a:solidFill>
                  </a:rPr>
                  <a:t>: 0.757</a:t>
                </a:r>
              </a:p>
              <a:p>
                <a:r>
                  <a:rPr lang="en-US" sz="1800" dirty="0" smtClean="0">
                    <a:solidFill>
                      <a:srgbClr val="444444"/>
                    </a:solidFill>
                  </a:rPr>
                  <a:t>Train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444444"/>
                    </a:solidFill>
                  </a:rPr>
                  <a:t>: </a:t>
                </a:r>
                <a:r>
                  <a:rPr lang="en-US" sz="1800" dirty="0" smtClean="0">
                    <a:solidFill>
                      <a:srgbClr val="444444"/>
                    </a:solidFill>
                  </a:rPr>
                  <a:t>0.754</a:t>
                </a:r>
                <a:endParaRPr lang="en-US" sz="1800" dirty="0">
                  <a:solidFill>
                    <a:srgbClr val="444444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133" y="1481034"/>
                <a:ext cx="210474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319" t="-5660" r="-20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83682" y="2552925"/>
            <a:ext cx="180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Preliminary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4309" y="959117"/>
            <a:ext cx="249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Time-Series 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F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eatures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Results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549" y="246545"/>
            <a:ext cx="1411651" cy="8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697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/>
              <a:t>Prediction Model</a:t>
            </a:r>
            <a:endParaRPr lang="en-US" sz="3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Results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81600" y="1540800"/>
            <a:ext cx="3299460" cy="3345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7481" y="1210979"/>
            <a:ext cx="112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Theft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5571" y="1580311"/>
                <a:ext cx="16718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srgbClr val="444444"/>
                    </a:solidFill>
                  </a:rPr>
                  <a:t>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rgbClr val="444444"/>
                    </a:solidFill>
                  </a:rPr>
                  <a:t>: 0.624</a:t>
                </a:r>
              </a:p>
              <a:p>
                <a:r>
                  <a:rPr lang="en-US" sz="1400" dirty="0" smtClean="0">
                    <a:solidFill>
                      <a:srgbClr val="444444"/>
                    </a:solidFill>
                  </a:rPr>
                  <a:t>Train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444444"/>
                    </a:solidFill>
                  </a:rPr>
                  <a:t>: </a:t>
                </a:r>
                <a:r>
                  <a:rPr lang="en-US" sz="1400" dirty="0" smtClean="0">
                    <a:solidFill>
                      <a:srgbClr val="444444"/>
                    </a:solidFill>
                  </a:rPr>
                  <a:t>0.524</a:t>
                </a:r>
                <a:endParaRPr lang="en-US" sz="1400" dirty="0">
                  <a:solidFill>
                    <a:srgbClr val="444444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71" y="1580311"/>
                <a:ext cx="167186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091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200" y="1537200"/>
            <a:ext cx="3413760" cy="3360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34562" y="1580311"/>
                <a:ext cx="16718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srgbClr val="444444"/>
                    </a:solidFill>
                  </a:rPr>
                  <a:t>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rgbClr val="444444"/>
                    </a:solidFill>
                  </a:rPr>
                  <a:t>: 0.193</a:t>
                </a:r>
              </a:p>
              <a:p>
                <a:r>
                  <a:rPr lang="en-US" sz="1400" dirty="0" smtClean="0">
                    <a:solidFill>
                      <a:srgbClr val="444444"/>
                    </a:solidFill>
                  </a:rPr>
                  <a:t>Train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444444"/>
                    </a:solidFill>
                  </a:rPr>
                  <a:t>: </a:t>
                </a:r>
                <a:r>
                  <a:rPr lang="en-US" sz="1400" dirty="0" smtClean="0">
                    <a:solidFill>
                      <a:srgbClr val="444444"/>
                    </a:solidFill>
                  </a:rPr>
                  <a:t>0.159</a:t>
                </a:r>
                <a:endParaRPr lang="en-US" sz="1400" dirty="0">
                  <a:solidFill>
                    <a:srgbClr val="444444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562" y="1580311"/>
                <a:ext cx="1671868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095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16989" y="1214049"/>
            <a:ext cx="13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Prostitution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6549" y="246545"/>
            <a:ext cx="1411651" cy="8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8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72" y="1538653"/>
            <a:ext cx="3314700" cy="3322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Prediction Model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Train \ Test Splitting</a:t>
            </a:r>
            <a:endParaRPr lang="en-US" sz="2000" dirty="0"/>
          </a:p>
        </p:txBody>
      </p:sp>
      <p:pic>
        <p:nvPicPr>
          <p:cNvPr id="9" name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538907"/>
            <a:ext cx="3284220" cy="3322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29250" y="1538907"/>
                <a:ext cx="16718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srgbClr val="444444"/>
                    </a:solidFill>
                  </a:rPr>
                  <a:t>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rgbClr val="444444"/>
                    </a:solidFill>
                  </a:rPr>
                  <a:t>: </a:t>
                </a:r>
                <a:r>
                  <a:rPr lang="en-US" sz="1400" b="1" dirty="0" smtClean="0">
                    <a:solidFill>
                      <a:srgbClr val="444444"/>
                    </a:solidFill>
                  </a:rPr>
                  <a:t>0.757</a:t>
                </a:r>
              </a:p>
              <a:p>
                <a:r>
                  <a:rPr lang="en-US" sz="1400" dirty="0" smtClean="0">
                    <a:solidFill>
                      <a:srgbClr val="444444"/>
                    </a:solidFill>
                  </a:rPr>
                  <a:t>Train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444444"/>
                    </a:solidFill>
                  </a:rPr>
                  <a:t>: </a:t>
                </a:r>
                <a:r>
                  <a:rPr lang="en-US" sz="1400" dirty="0" smtClean="0">
                    <a:solidFill>
                      <a:srgbClr val="444444"/>
                    </a:solidFill>
                  </a:rPr>
                  <a:t>0.754</a:t>
                </a:r>
                <a:endParaRPr lang="en-US" sz="1400" dirty="0">
                  <a:solidFill>
                    <a:srgbClr val="444444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250" y="1538907"/>
                <a:ext cx="167186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091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32040" y="1035577"/>
            <a:ext cx="181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Train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2014-2015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Test 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422044" y="1538907"/>
                <a:ext cx="16718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srgbClr val="444444"/>
                    </a:solidFill>
                  </a:rPr>
                  <a:t>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rgbClr val="444444"/>
                    </a:solidFill>
                  </a:rPr>
                  <a:t>: </a:t>
                </a:r>
                <a:r>
                  <a:rPr lang="en-US" sz="1400" b="1" dirty="0" smtClean="0">
                    <a:solidFill>
                      <a:srgbClr val="444444"/>
                    </a:solidFill>
                  </a:rPr>
                  <a:t>0.757</a:t>
                </a:r>
              </a:p>
              <a:p>
                <a:r>
                  <a:rPr lang="en-US" sz="1400" dirty="0" smtClean="0">
                    <a:solidFill>
                      <a:srgbClr val="444444"/>
                    </a:solidFill>
                  </a:rPr>
                  <a:t>Train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44444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444444"/>
                    </a:solidFill>
                  </a:rPr>
                  <a:t>: </a:t>
                </a:r>
                <a:r>
                  <a:rPr lang="en-US" sz="1400" dirty="0" smtClean="0">
                    <a:solidFill>
                      <a:srgbClr val="444444"/>
                    </a:solidFill>
                  </a:rPr>
                  <a:t>0.771</a:t>
                </a:r>
                <a:endParaRPr lang="en-US" sz="1400" dirty="0">
                  <a:solidFill>
                    <a:srgbClr val="444444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44" y="1538907"/>
                <a:ext cx="167186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095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38056" y="1035577"/>
            <a:ext cx="173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Train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2012-2015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Test 2016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549" y="246545"/>
            <a:ext cx="1411651" cy="8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960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Outline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Predicting future crimes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Exploring the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rimes in Chicago dataset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Feature extraction- what could help us predict future crimes?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raining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model-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valuation</a:t>
            </a:r>
          </a:p>
          <a:p>
            <a:r>
              <a:rPr lang="en-US" sz="2800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660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Conclusions- Cyber Domain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Predictions depend on the crime type</a:t>
            </a:r>
          </a:p>
          <a:p>
            <a:endParaRPr lang="en-US" sz="1000" dirty="0" smtClean="0"/>
          </a:p>
          <a:p>
            <a:r>
              <a:rPr lang="en-US" sz="2000" dirty="0" smtClean="0"/>
              <a:t>Training data- as much as we can?</a:t>
            </a:r>
          </a:p>
          <a:p>
            <a:endParaRPr lang="en-US" sz="1000" dirty="0" smtClean="0"/>
          </a:p>
          <a:p>
            <a:r>
              <a:rPr lang="en-US" sz="2000" dirty="0" smtClean="0"/>
              <a:t>Time window- depends on the amount of crimes</a:t>
            </a:r>
          </a:p>
          <a:p>
            <a:endParaRPr lang="en-US" sz="1000" dirty="0" smtClean="0"/>
          </a:p>
          <a:p>
            <a:r>
              <a:rPr lang="en-US" sz="2000" dirty="0" smtClean="0"/>
              <a:t>Autocorrelation to find significant lags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01115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2876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Motivation- Cyber Attack Prediction</a:t>
            </a:r>
            <a:endParaRPr lang="en-US" sz="35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Goal- make predictions about future cyber attacks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314450"/>
            <a:ext cx="8309235" cy="3155951"/>
          </a:xfrm>
        </p:spPr>
        <p:txBody>
          <a:bodyPr/>
          <a:lstStyle/>
          <a:p>
            <a:r>
              <a:rPr lang="en-US" sz="2000" dirty="0"/>
              <a:t>Which data we need to collect?</a:t>
            </a:r>
          </a:p>
          <a:p>
            <a:pPr lvl="1"/>
            <a:r>
              <a:rPr lang="en-US" sz="1800" dirty="0"/>
              <a:t>Characteristics</a:t>
            </a:r>
          </a:p>
          <a:p>
            <a:pPr lvl="1"/>
            <a:r>
              <a:rPr lang="en-US" sz="1800" dirty="0"/>
              <a:t>Historical data</a:t>
            </a:r>
          </a:p>
          <a:p>
            <a:pPr lvl="1"/>
            <a:r>
              <a:rPr lang="en-US" sz="1800" dirty="0"/>
              <a:t>Records amount</a:t>
            </a:r>
          </a:p>
          <a:p>
            <a:r>
              <a:rPr lang="en-US" sz="2000" dirty="0"/>
              <a:t>Informative features</a:t>
            </a:r>
          </a:p>
          <a:p>
            <a:r>
              <a:rPr lang="en-US" sz="2000" dirty="0"/>
              <a:t>Time resolution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70466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Motivation- Cyber Vs. Crime Prediction</a:t>
            </a:r>
            <a:endParaRPr lang="en-US" sz="35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Goal- make predictions about future crimes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Similarities between Cyber and Crime domains: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85008"/>
              </p:ext>
            </p:extLst>
          </p:nvPr>
        </p:nvGraphicFramePr>
        <p:xfrm>
          <a:off x="298450" y="1876263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Cyber Domain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Crime Domain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Cyber attack 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Crime category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Timely</a:t>
                      </a:r>
                      <a:r>
                        <a:rPr lang="en-US" sz="2000" baseline="0" dirty="0" smtClean="0"/>
                        <a:t> information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Timely information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Organizational sector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Geographical region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6700" y="3921436"/>
            <a:ext cx="5300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Why Crimes in Chicago dataset?</a:t>
            </a:r>
          </a:p>
        </p:txBody>
      </p:sp>
    </p:spTree>
    <p:extLst>
      <p:ext uri="{BB962C8B-B14F-4D97-AF65-F5344CB8AC3E}">
        <p14:creationId xmlns:p14="http://schemas.microsoft.com/office/powerpoint/2010/main" val="1473860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Predicting Future Crimes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70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Predicting Future Crimes</a:t>
            </a:r>
            <a:endParaRPr lang="en-US" sz="35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What do we want to predict?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Crime Count</a:t>
            </a:r>
          </a:p>
          <a:p>
            <a:pPr marL="0" indent="0">
              <a:buNone/>
            </a:pPr>
            <a:endParaRPr lang="en-US" sz="1000" dirty="0" smtClean="0"/>
          </a:p>
          <a:p>
            <a:pPr lvl="1"/>
            <a:r>
              <a:rPr lang="en-US" sz="1800" dirty="0" smtClean="0"/>
              <a:t>Crime Type  (what)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800" dirty="0" smtClean="0"/>
              <a:t>Day  (when)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800" dirty="0" smtClean="0"/>
              <a:t>Police District  (where)</a:t>
            </a:r>
          </a:p>
          <a:p>
            <a:pPr lvl="1"/>
            <a:endParaRPr lang="en-US" sz="1800" dirty="0"/>
          </a:p>
          <a:p>
            <a:r>
              <a:rPr lang="en-US" sz="2000" dirty="0"/>
              <a:t>to help the police </a:t>
            </a:r>
            <a:r>
              <a:rPr lang="en-US" sz="2000" dirty="0" smtClean="0"/>
              <a:t>understand </a:t>
            </a:r>
            <a:r>
              <a:rPr lang="en-US" sz="2000" dirty="0"/>
              <a:t>how to allocate their </a:t>
            </a:r>
            <a:r>
              <a:rPr lang="en-US" sz="2000" dirty="0" smtClean="0"/>
              <a:t>resources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3329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Predicting Future Crimes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266700" y="685800"/>
            <a:ext cx="8191500" cy="307777"/>
          </a:xfrm>
        </p:spPr>
        <p:txBody>
          <a:bodyPr/>
          <a:lstStyle/>
          <a:p>
            <a:r>
              <a:rPr lang="en-US" sz="2000" dirty="0" smtClean="0"/>
              <a:t>Data Science Project Life Cycle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742497" y="1381245"/>
            <a:ext cx="5239906" cy="3066365"/>
            <a:chOff x="750452" y="1289559"/>
            <a:chExt cx="7708533" cy="4808569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50452" y="1289559"/>
              <a:ext cx="3695282" cy="2256331"/>
            </a:xfrm>
            <a:custGeom>
              <a:avLst/>
              <a:gdLst/>
              <a:ahLst/>
              <a:cxnLst>
                <a:cxn ang="0">
                  <a:pos x="2057" y="400"/>
                </a:cxn>
                <a:cxn ang="0">
                  <a:pos x="2044" y="398"/>
                </a:cxn>
                <a:cxn ang="0">
                  <a:pos x="1986" y="405"/>
                </a:cxn>
                <a:cxn ang="0">
                  <a:pos x="1943" y="413"/>
                </a:cxn>
                <a:cxn ang="0">
                  <a:pos x="1900" y="420"/>
                </a:cxn>
                <a:cxn ang="0">
                  <a:pos x="1887" y="426"/>
                </a:cxn>
                <a:cxn ang="0">
                  <a:pos x="1858" y="433"/>
                </a:cxn>
                <a:cxn ang="0">
                  <a:pos x="1818" y="444"/>
                </a:cxn>
                <a:cxn ang="0">
                  <a:pos x="1751" y="469"/>
                </a:cxn>
                <a:cxn ang="0">
                  <a:pos x="1689" y="497"/>
                </a:cxn>
                <a:cxn ang="0">
                  <a:pos x="1626" y="533"/>
                </a:cxn>
                <a:cxn ang="0">
                  <a:pos x="1591" y="556"/>
                </a:cxn>
                <a:cxn ang="0">
                  <a:pos x="1501" y="621"/>
                </a:cxn>
                <a:cxn ang="0">
                  <a:pos x="1426" y="692"/>
                </a:cxn>
                <a:cxn ang="0">
                  <a:pos x="1343" y="787"/>
                </a:cxn>
                <a:cxn ang="0">
                  <a:pos x="1302" y="848"/>
                </a:cxn>
                <a:cxn ang="0">
                  <a:pos x="1256" y="931"/>
                </a:cxn>
                <a:cxn ang="0">
                  <a:pos x="1225" y="995"/>
                </a:cxn>
                <a:cxn ang="0">
                  <a:pos x="1211" y="1035"/>
                </a:cxn>
                <a:cxn ang="0">
                  <a:pos x="1198" y="1074"/>
                </a:cxn>
                <a:cxn ang="0">
                  <a:pos x="1195" y="1079"/>
                </a:cxn>
                <a:cxn ang="0">
                  <a:pos x="1191" y="1096"/>
                </a:cxn>
                <a:cxn ang="0">
                  <a:pos x="1187" y="1106"/>
                </a:cxn>
                <a:cxn ang="0">
                  <a:pos x="1173" y="1215"/>
                </a:cxn>
                <a:cxn ang="0">
                  <a:pos x="1213" y="1192"/>
                </a:cxn>
                <a:cxn ang="0">
                  <a:pos x="1281" y="1149"/>
                </a:cxn>
                <a:cxn ang="0">
                  <a:pos x="1353" y="1103"/>
                </a:cxn>
                <a:cxn ang="0">
                  <a:pos x="1410" y="1066"/>
                </a:cxn>
                <a:cxn ang="0">
                  <a:pos x="1447" y="1062"/>
                </a:cxn>
                <a:cxn ang="0">
                  <a:pos x="1497" y="1091"/>
                </a:cxn>
                <a:cxn ang="0">
                  <a:pos x="1549" y="1125"/>
                </a:cxn>
                <a:cxn ang="0">
                  <a:pos x="1579" y="1143"/>
                </a:cxn>
                <a:cxn ang="0">
                  <a:pos x="1628" y="1173"/>
                </a:cxn>
                <a:cxn ang="0">
                  <a:pos x="1665" y="1196"/>
                </a:cxn>
                <a:cxn ang="0">
                  <a:pos x="1679" y="1183"/>
                </a:cxn>
                <a:cxn ang="0">
                  <a:pos x="1707" y="1124"/>
                </a:cxn>
                <a:cxn ang="0">
                  <a:pos x="1736" y="1076"/>
                </a:cxn>
                <a:cxn ang="0">
                  <a:pos x="1823" y="979"/>
                </a:cxn>
                <a:cxn ang="0">
                  <a:pos x="1876" y="944"/>
                </a:cxn>
                <a:cxn ang="0">
                  <a:pos x="1959" y="903"/>
                </a:cxn>
                <a:cxn ang="0">
                  <a:pos x="2030" y="882"/>
                </a:cxn>
                <a:cxn ang="0">
                  <a:pos x="1713" y="1256"/>
                </a:cxn>
                <a:cxn ang="0">
                  <a:pos x="1643" y="1218"/>
                </a:cxn>
                <a:cxn ang="0">
                  <a:pos x="1598" y="1192"/>
                </a:cxn>
                <a:cxn ang="0">
                  <a:pos x="1534" y="1156"/>
                </a:cxn>
                <a:cxn ang="0">
                  <a:pos x="1474" y="1121"/>
                </a:cxn>
                <a:cxn ang="0">
                  <a:pos x="1438" y="1100"/>
                </a:cxn>
                <a:cxn ang="0">
                  <a:pos x="1421" y="1107"/>
                </a:cxn>
                <a:cxn ang="0">
                  <a:pos x="1370" y="1137"/>
                </a:cxn>
                <a:cxn ang="0">
                  <a:pos x="1306" y="1179"/>
                </a:cxn>
                <a:cxn ang="0">
                  <a:pos x="1251" y="1214"/>
                </a:cxn>
                <a:cxn ang="0">
                  <a:pos x="1185" y="1256"/>
                </a:cxn>
              </a:cxnLst>
              <a:rect l="0" t="0" r="r" b="b"/>
              <a:pathLst>
                <a:path w="2057" h="1256">
                  <a:moveTo>
                    <a:pt x="0" y="0"/>
                  </a:moveTo>
                  <a:lnTo>
                    <a:pt x="2057" y="0"/>
                  </a:lnTo>
                  <a:lnTo>
                    <a:pt x="2057" y="400"/>
                  </a:lnTo>
                  <a:lnTo>
                    <a:pt x="2053" y="400"/>
                  </a:lnTo>
                  <a:lnTo>
                    <a:pt x="2049" y="398"/>
                  </a:lnTo>
                  <a:lnTo>
                    <a:pt x="2044" y="398"/>
                  </a:lnTo>
                  <a:lnTo>
                    <a:pt x="2021" y="400"/>
                  </a:lnTo>
                  <a:lnTo>
                    <a:pt x="2003" y="401"/>
                  </a:lnTo>
                  <a:lnTo>
                    <a:pt x="1986" y="405"/>
                  </a:lnTo>
                  <a:lnTo>
                    <a:pt x="1967" y="409"/>
                  </a:lnTo>
                  <a:lnTo>
                    <a:pt x="1957" y="410"/>
                  </a:lnTo>
                  <a:lnTo>
                    <a:pt x="1943" y="413"/>
                  </a:lnTo>
                  <a:lnTo>
                    <a:pt x="1927" y="417"/>
                  </a:lnTo>
                  <a:lnTo>
                    <a:pt x="1913" y="419"/>
                  </a:lnTo>
                  <a:lnTo>
                    <a:pt x="1900" y="420"/>
                  </a:lnTo>
                  <a:lnTo>
                    <a:pt x="1892" y="422"/>
                  </a:lnTo>
                  <a:lnTo>
                    <a:pt x="1892" y="426"/>
                  </a:lnTo>
                  <a:lnTo>
                    <a:pt x="1887" y="426"/>
                  </a:lnTo>
                  <a:lnTo>
                    <a:pt x="1876" y="427"/>
                  </a:lnTo>
                  <a:lnTo>
                    <a:pt x="1866" y="430"/>
                  </a:lnTo>
                  <a:lnTo>
                    <a:pt x="1858" y="433"/>
                  </a:lnTo>
                  <a:lnTo>
                    <a:pt x="1849" y="435"/>
                  </a:lnTo>
                  <a:lnTo>
                    <a:pt x="1835" y="439"/>
                  </a:lnTo>
                  <a:lnTo>
                    <a:pt x="1818" y="444"/>
                  </a:lnTo>
                  <a:lnTo>
                    <a:pt x="1799" y="450"/>
                  </a:lnTo>
                  <a:lnTo>
                    <a:pt x="1766" y="463"/>
                  </a:lnTo>
                  <a:lnTo>
                    <a:pt x="1751" y="469"/>
                  </a:lnTo>
                  <a:lnTo>
                    <a:pt x="1742" y="473"/>
                  </a:lnTo>
                  <a:lnTo>
                    <a:pt x="1716" y="484"/>
                  </a:lnTo>
                  <a:lnTo>
                    <a:pt x="1689" y="497"/>
                  </a:lnTo>
                  <a:lnTo>
                    <a:pt x="1661" y="512"/>
                  </a:lnTo>
                  <a:lnTo>
                    <a:pt x="1639" y="526"/>
                  </a:lnTo>
                  <a:lnTo>
                    <a:pt x="1626" y="533"/>
                  </a:lnTo>
                  <a:lnTo>
                    <a:pt x="1614" y="539"/>
                  </a:lnTo>
                  <a:lnTo>
                    <a:pt x="1602" y="547"/>
                  </a:lnTo>
                  <a:lnTo>
                    <a:pt x="1591" y="556"/>
                  </a:lnTo>
                  <a:lnTo>
                    <a:pt x="1545" y="587"/>
                  </a:lnTo>
                  <a:lnTo>
                    <a:pt x="1521" y="606"/>
                  </a:lnTo>
                  <a:lnTo>
                    <a:pt x="1501" y="621"/>
                  </a:lnTo>
                  <a:lnTo>
                    <a:pt x="1481" y="640"/>
                  </a:lnTo>
                  <a:lnTo>
                    <a:pt x="1460" y="659"/>
                  </a:lnTo>
                  <a:lnTo>
                    <a:pt x="1426" y="692"/>
                  </a:lnTo>
                  <a:lnTo>
                    <a:pt x="1396" y="722"/>
                  </a:lnTo>
                  <a:lnTo>
                    <a:pt x="1369" y="753"/>
                  </a:lnTo>
                  <a:lnTo>
                    <a:pt x="1343" y="787"/>
                  </a:lnTo>
                  <a:lnTo>
                    <a:pt x="1315" y="826"/>
                  </a:lnTo>
                  <a:lnTo>
                    <a:pt x="1310" y="835"/>
                  </a:lnTo>
                  <a:lnTo>
                    <a:pt x="1302" y="848"/>
                  </a:lnTo>
                  <a:lnTo>
                    <a:pt x="1292" y="865"/>
                  </a:lnTo>
                  <a:lnTo>
                    <a:pt x="1268" y="907"/>
                  </a:lnTo>
                  <a:lnTo>
                    <a:pt x="1256" y="931"/>
                  </a:lnTo>
                  <a:lnTo>
                    <a:pt x="1245" y="953"/>
                  </a:lnTo>
                  <a:lnTo>
                    <a:pt x="1234" y="975"/>
                  </a:lnTo>
                  <a:lnTo>
                    <a:pt x="1225" y="995"/>
                  </a:lnTo>
                  <a:lnTo>
                    <a:pt x="1217" y="1012"/>
                  </a:lnTo>
                  <a:lnTo>
                    <a:pt x="1212" y="1026"/>
                  </a:lnTo>
                  <a:lnTo>
                    <a:pt x="1211" y="1035"/>
                  </a:lnTo>
                  <a:lnTo>
                    <a:pt x="1203" y="1052"/>
                  </a:lnTo>
                  <a:lnTo>
                    <a:pt x="1199" y="1070"/>
                  </a:lnTo>
                  <a:lnTo>
                    <a:pt x="1198" y="1074"/>
                  </a:lnTo>
                  <a:lnTo>
                    <a:pt x="1196" y="1076"/>
                  </a:lnTo>
                  <a:lnTo>
                    <a:pt x="1196" y="1078"/>
                  </a:lnTo>
                  <a:lnTo>
                    <a:pt x="1195" y="1079"/>
                  </a:lnTo>
                  <a:lnTo>
                    <a:pt x="1193" y="1085"/>
                  </a:lnTo>
                  <a:lnTo>
                    <a:pt x="1193" y="1092"/>
                  </a:lnTo>
                  <a:lnTo>
                    <a:pt x="1191" y="1096"/>
                  </a:lnTo>
                  <a:lnTo>
                    <a:pt x="1191" y="1100"/>
                  </a:lnTo>
                  <a:lnTo>
                    <a:pt x="1190" y="1103"/>
                  </a:lnTo>
                  <a:lnTo>
                    <a:pt x="1187" y="1106"/>
                  </a:lnTo>
                  <a:lnTo>
                    <a:pt x="1166" y="1218"/>
                  </a:lnTo>
                  <a:lnTo>
                    <a:pt x="1168" y="1218"/>
                  </a:lnTo>
                  <a:lnTo>
                    <a:pt x="1173" y="1215"/>
                  </a:lnTo>
                  <a:lnTo>
                    <a:pt x="1182" y="1210"/>
                  </a:lnTo>
                  <a:lnTo>
                    <a:pt x="1196" y="1202"/>
                  </a:lnTo>
                  <a:lnTo>
                    <a:pt x="1213" y="1192"/>
                  </a:lnTo>
                  <a:lnTo>
                    <a:pt x="1234" y="1179"/>
                  </a:lnTo>
                  <a:lnTo>
                    <a:pt x="1256" y="1164"/>
                  </a:lnTo>
                  <a:lnTo>
                    <a:pt x="1281" y="1149"/>
                  </a:lnTo>
                  <a:lnTo>
                    <a:pt x="1305" y="1134"/>
                  </a:lnTo>
                  <a:lnTo>
                    <a:pt x="1330" y="1119"/>
                  </a:lnTo>
                  <a:lnTo>
                    <a:pt x="1353" y="1103"/>
                  </a:lnTo>
                  <a:lnTo>
                    <a:pt x="1375" y="1090"/>
                  </a:lnTo>
                  <a:lnTo>
                    <a:pt x="1394" y="1077"/>
                  </a:lnTo>
                  <a:lnTo>
                    <a:pt x="1410" y="1066"/>
                  </a:lnTo>
                  <a:lnTo>
                    <a:pt x="1430" y="1053"/>
                  </a:lnTo>
                  <a:lnTo>
                    <a:pt x="1437" y="1056"/>
                  </a:lnTo>
                  <a:lnTo>
                    <a:pt x="1447" y="1062"/>
                  </a:lnTo>
                  <a:lnTo>
                    <a:pt x="1461" y="1070"/>
                  </a:lnTo>
                  <a:lnTo>
                    <a:pt x="1478" y="1081"/>
                  </a:lnTo>
                  <a:lnTo>
                    <a:pt x="1497" y="1091"/>
                  </a:lnTo>
                  <a:lnTo>
                    <a:pt x="1514" y="1103"/>
                  </a:lnTo>
                  <a:lnTo>
                    <a:pt x="1529" y="1112"/>
                  </a:lnTo>
                  <a:lnTo>
                    <a:pt x="1549" y="1125"/>
                  </a:lnTo>
                  <a:lnTo>
                    <a:pt x="1554" y="1129"/>
                  </a:lnTo>
                  <a:lnTo>
                    <a:pt x="1566" y="1136"/>
                  </a:lnTo>
                  <a:lnTo>
                    <a:pt x="1579" y="1143"/>
                  </a:lnTo>
                  <a:lnTo>
                    <a:pt x="1596" y="1154"/>
                  </a:lnTo>
                  <a:lnTo>
                    <a:pt x="1613" y="1163"/>
                  </a:lnTo>
                  <a:lnTo>
                    <a:pt x="1628" y="1173"/>
                  </a:lnTo>
                  <a:lnTo>
                    <a:pt x="1644" y="1183"/>
                  </a:lnTo>
                  <a:lnTo>
                    <a:pt x="1657" y="1190"/>
                  </a:lnTo>
                  <a:lnTo>
                    <a:pt x="1665" y="1196"/>
                  </a:lnTo>
                  <a:lnTo>
                    <a:pt x="1669" y="1197"/>
                  </a:lnTo>
                  <a:lnTo>
                    <a:pt x="1675" y="1197"/>
                  </a:lnTo>
                  <a:lnTo>
                    <a:pt x="1679" y="1183"/>
                  </a:lnTo>
                  <a:lnTo>
                    <a:pt x="1686" y="1164"/>
                  </a:lnTo>
                  <a:lnTo>
                    <a:pt x="1695" y="1145"/>
                  </a:lnTo>
                  <a:lnTo>
                    <a:pt x="1707" y="1124"/>
                  </a:lnTo>
                  <a:lnTo>
                    <a:pt x="1717" y="1104"/>
                  </a:lnTo>
                  <a:lnTo>
                    <a:pt x="1728" y="1087"/>
                  </a:lnTo>
                  <a:lnTo>
                    <a:pt x="1736" y="1076"/>
                  </a:lnTo>
                  <a:lnTo>
                    <a:pt x="1762" y="1042"/>
                  </a:lnTo>
                  <a:lnTo>
                    <a:pt x="1793" y="1009"/>
                  </a:lnTo>
                  <a:lnTo>
                    <a:pt x="1823" y="979"/>
                  </a:lnTo>
                  <a:lnTo>
                    <a:pt x="1837" y="967"/>
                  </a:lnTo>
                  <a:lnTo>
                    <a:pt x="1856" y="955"/>
                  </a:lnTo>
                  <a:lnTo>
                    <a:pt x="1876" y="944"/>
                  </a:lnTo>
                  <a:lnTo>
                    <a:pt x="1899" y="932"/>
                  </a:lnTo>
                  <a:lnTo>
                    <a:pt x="1938" y="912"/>
                  </a:lnTo>
                  <a:lnTo>
                    <a:pt x="1959" y="903"/>
                  </a:lnTo>
                  <a:lnTo>
                    <a:pt x="1983" y="894"/>
                  </a:lnTo>
                  <a:lnTo>
                    <a:pt x="2006" y="889"/>
                  </a:lnTo>
                  <a:lnTo>
                    <a:pt x="2030" y="882"/>
                  </a:lnTo>
                  <a:lnTo>
                    <a:pt x="2057" y="878"/>
                  </a:lnTo>
                  <a:lnTo>
                    <a:pt x="2057" y="1256"/>
                  </a:lnTo>
                  <a:lnTo>
                    <a:pt x="1713" y="1256"/>
                  </a:lnTo>
                  <a:lnTo>
                    <a:pt x="1681" y="1239"/>
                  </a:lnTo>
                  <a:lnTo>
                    <a:pt x="1649" y="1222"/>
                  </a:lnTo>
                  <a:lnTo>
                    <a:pt x="1643" y="1218"/>
                  </a:lnTo>
                  <a:lnTo>
                    <a:pt x="1631" y="1211"/>
                  </a:lnTo>
                  <a:lnTo>
                    <a:pt x="1615" y="1202"/>
                  </a:lnTo>
                  <a:lnTo>
                    <a:pt x="1598" y="1192"/>
                  </a:lnTo>
                  <a:lnTo>
                    <a:pt x="1578" y="1181"/>
                  </a:lnTo>
                  <a:lnTo>
                    <a:pt x="1557" y="1168"/>
                  </a:lnTo>
                  <a:lnTo>
                    <a:pt x="1534" y="1156"/>
                  </a:lnTo>
                  <a:lnTo>
                    <a:pt x="1514" y="1143"/>
                  </a:lnTo>
                  <a:lnTo>
                    <a:pt x="1493" y="1132"/>
                  </a:lnTo>
                  <a:lnTo>
                    <a:pt x="1474" y="1121"/>
                  </a:lnTo>
                  <a:lnTo>
                    <a:pt x="1459" y="1112"/>
                  </a:lnTo>
                  <a:lnTo>
                    <a:pt x="1447" y="1106"/>
                  </a:lnTo>
                  <a:lnTo>
                    <a:pt x="1438" y="1100"/>
                  </a:lnTo>
                  <a:lnTo>
                    <a:pt x="1435" y="1099"/>
                  </a:lnTo>
                  <a:lnTo>
                    <a:pt x="1431" y="1100"/>
                  </a:lnTo>
                  <a:lnTo>
                    <a:pt x="1421" y="1107"/>
                  </a:lnTo>
                  <a:lnTo>
                    <a:pt x="1408" y="1115"/>
                  </a:lnTo>
                  <a:lnTo>
                    <a:pt x="1391" y="1125"/>
                  </a:lnTo>
                  <a:lnTo>
                    <a:pt x="1370" y="1137"/>
                  </a:lnTo>
                  <a:lnTo>
                    <a:pt x="1349" y="1150"/>
                  </a:lnTo>
                  <a:lnTo>
                    <a:pt x="1327" y="1164"/>
                  </a:lnTo>
                  <a:lnTo>
                    <a:pt x="1306" y="1179"/>
                  </a:lnTo>
                  <a:lnTo>
                    <a:pt x="1285" y="1192"/>
                  </a:lnTo>
                  <a:lnTo>
                    <a:pt x="1267" y="1203"/>
                  </a:lnTo>
                  <a:lnTo>
                    <a:pt x="1251" y="1214"/>
                  </a:lnTo>
                  <a:lnTo>
                    <a:pt x="1238" y="1220"/>
                  </a:lnTo>
                  <a:lnTo>
                    <a:pt x="1232" y="1226"/>
                  </a:lnTo>
                  <a:lnTo>
                    <a:pt x="1185" y="1256"/>
                  </a:lnTo>
                  <a:lnTo>
                    <a:pt x="0" y="1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609" y="1299035"/>
              <a:ext cx="2390847" cy="15927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Exploratory Data Analysis</a:t>
              </a:r>
              <a:endParaRPr lang="en-US" sz="20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704421" y="1289559"/>
              <a:ext cx="3754564" cy="2256331"/>
            </a:xfrm>
            <a:custGeom>
              <a:avLst/>
              <a:gdLst/>
              <a:ahLst/>
              <a:cxnLst>
                <a:cxn ang="0">
                  <a:pos x="2077" y="1256"/>
                </a:cxn>
                <a:cxn ang="0">
                  <a:pos x="876" y="1166"/>
                </a:cxn>
                <a:cxn ang="0">
                  <a:pos x="846" y="1044"/>
                </a:cxn>
                <a:cxn ang="0">
                  <a:pos x="785" y="903"/>
                </a:cxn>
                <a:cxn ang="0">
                  <a:pos x="704" y="781"/>
                </a:cxn>
                <a:cxn ang="0">
                  <a:pos x="627" y="691"/>
                </a:cxn>
                <a:cxn ang="0">
                  <a:pos x="545" y="614"/>
                </a:cxn>
                <a:cxn ang="0">
                  <a:pos x="500" y="581"/>
                </a:cxn>
                <a:cxn ang="0">
                  <a:pos x="419" y="527"/>
                </a:cxn>
                <a:cxn ang="0">
                  <a:pos x="352" y="491"/>
                </a:cxn>
                <a:cxn ang="0">
                  <a:pos x="292" y="467"/>
                </a:cxn>
                <a:cxn ang="0">
                  <a:pos x="230" y="444"/>
                </a:cxn>
                <a:cxn ang="0">
                  <a:pos x="166" y="426"/>
                </a:cxn>
                <a:cxn ang="0">
                  <a:pos x="136" y="419"/>
                </a:cxn>
                <a:cxn ang="0">
                  <a:pos x="118" y="411"/>
                </a:cxn>
                <a:cxn ang="0">
                  <a:pos x="32" y="413"/>
                </a:cxn>
                <a:cxn ang="0">
                  <a:pos x="54" y="448"/>
                </a:cxn>
                <a:cxn ang="0">
                  <a:pos x="92" y="509"/>
                </a:cxn>
                <a:cxn ang="0">
                  <a:pos x="113" y="543"/>
                </a:cxn>
                <a:cxn ang="0">
                  <a:pos x="152" y="606"/>
                </a:cxn>
                <a:cxn ang="0">
                  <a:pos x="174" y="641"/>
                </a:cxn>
                <a:cxn ang="0">
                  <a:pos x="169" y="659"/>
                </a:cxn>
                <a:cxn ang="0">
                  <a:pos x="143" y="702"/>
                </a:cxn>
                <a:cxn ang="0">
                  <a:pos x="115" y="748"/>
                </a:cxn>
                <a:cxn ang="0">
                  <a:pos x="101" y="770"/>
                </a:cxn>
                <a:cxn ang="0">
                  <a:pos x="76" y="812"/>
                </a:cxn>
                <a:cxn ang="0">
                  <a:pos x="47" y="860"/>
                </a:cxn>
                <a:cxn ang="0">
                  <a:pos x="33" y="885"/>
                </a:cxn>
                <a:cxn ang="0">
                  <a:pos x="58" y="898"/>
                </a:cxn>
                <a:cxn ang="0">
                  <a:pos x="89" y="908"/>
                </a:cxn>
                <a:cxn ang="0">
                  <a:pos x="158" y="941"/>
                </a:cxn>
                <a:cxn ang="0">
                  <a:pos x="187" y="958"/>
                </a:cxn>
                <a:cxn ang="0">
                  <a:pos x="226" y="985"/>
                </a:cxn>
                <a:cxn ang="0">
                  <a:pos x="297" y="1055"/>
                </a:cxn>
                <a:cxn ang="0">
                  <a:pos x="324" y="1091"/>
                </a:cxn>
                <a:cxn ang="0">
                  <a:pos x="349" y="1136"/>
                </a:cxn>
                <a:cxn ang="0">
                  <a:pos x="370" y="1181"/>
                </a:cxn>
                <a:cxn ang="0">
                  <a:pos x="379" y="1206"/>
                </a:cxn>
                <a:cxn ang="0">
                  <a:pos x="0" y="1256"/>
                </a:cxn>
                <a:cxn ang="0">
                  <a:pos x="58" y="765"/>
                </a:cxn>
                <a:cxn ang="0">
                  <a:pos x="105" y="694"/>
                </a:cxn>
                <a:cxn ang="0">
                  <a:pos x="131" y="655"/>
                </a:cxn>
                <a:cxn ang="0">
                  <a:pos x="118" y="631"/>
                </a:cxn>
                <a:cxn ang="0">
                  <a:pos x="85" y="578"/>
                </a:cxn>
                <a:cxn ang="0">
                  <a:pos x="34" y="499"/>
                </a:cxn>
                <a:cxn ang="0">
                  <a:pos x="7" y="458"/>
                </a:cxn>
                <a:cxn ang="0">
                  <a:pos x="0" y="0"/>
                </a:cxn>
              </a:cxnLst>
              <a:rect l="0" t="0" r="r" b="b"/>
              <a:pathLst>
                <a:path w="2077" h="1256">
                  <a:moveTo>
                    <a:pt x="0" y="0"/>
                  </a:moveTo>
                  <a:lnTo>
                    <a:pt x="2077" y="0"/>
                  </a:lnTo>
                  <a:lnTo>
                    <a:pt x="2077" y="1256"/>
                  </a:lnTo>
                  <a:lnTo>
                    <a:pt x="892" y="1256"/>
                  </a:lnTo>
                  <a:lnTo>
                    <a:pt x="885" y="1210"/>
                  </a:lnTo>
                  <a:lnTo>
                    <a:pt x="876" y="1166"/>
                  </a:lnTo>
                  <a:lnTo>
                    <a:pt x="867" y="1125"/>
                  </a:lnTo>
                  <a:lnTo>
                    <a:pt x="858" y="1086"/>
                  </a:lnTo>
                  <a:lnTo>
                    <a:pt x="846" y="1044"/>
                  </a:lnTo>
                  <a:lnTo>
                    <a:pt x="833" y="1005"/>
                  </a:lnTo>
                  <a:lnTo>
                    <a:pt x="802" y="937"/>
                  </a:lnTo>
                  <a:lnTo>
                    <a:pt x="785" y="903"/>
                  </a:lnTo>
                  <a:lnTo>
                    <a:pt x="746" y="841"/>
                  </a:lnTo>
                  <a:lnTo>
                    <a:pt x="725" y="808"/>
                  </a:lnTo>
                  <a:lnTo>
                    <a:pt x="704" y="781"/>
                  </a:lnTo>
                  <a:lnTo>
                    <a:pt x="682" y="753"/>
                  </a:lnTo>
                  <a:lnTo>
                    <a:pt x="658" y="724"/>
                  </a:lnTo>
                  <a:lnTo>
                    <a:pt x="627" y="691"/>
                  </a:lnTo>
                  <a:lnTo>
                    <a:pt x="593" y="657"/>
                  </a:lnTo>
                  <a:lnTo>
                    <a:pt x="557" y="625"/>
                  </a:lnTo>
                  <a:lnTo>
                    <a:pt x="545" y="614"/>
                  </a:lnTo>
                  <a:lnTo>
                    <a:pt x="530" y="602"/>
                  </a:lnTo>
                  <a:lnTo>
                    <a:pt x="516" y="591"/>
                  </a:lnTo>
                  <a:lnTo>
                    <a:pt x="500" y="581"/>
                  </a:lnTo>
                  <a:lnTo>
                    <a:pt x="479" y="568"/>
                  </a:lnTo>
                  <a:lnTo>
                    <a:pt x="459" y="554"/>
                  </a:lnTo>
                  <a:lnTo>
                    <a:pt x="419" y="527"/>
                  </a:lnTo>
                  <a:lnTo>
                    <a:pt x="396" y="514"/>
                  </a:lnTo>
                  <a:lnTo>
                    <a:pt x="375" y="503"/>
                  </a:lnTo>
                  <a:lnTo>
                    <a:pt x="352" y="491"/>
                  </a:lnTo>
                  <a:lnTo>
                    <a:pt x="329" y="482"/>
                  </a:lnTo>
                  <a:lnTo>
                    <a:pt x="305" y="473"/>
                  </a:lnTo>
                  <a:lnTo>
                    <a:pt x="292" y="467"/>
                  </a:lnTo>
                  <a:lnTo>
                    <a:pt x="273" y="460"/>
                  </a:lnTo>
                  <a:lnTo>
                    <a:pt x="252" y="452"/>
                  </a:lnTo>
                  <a:lnTo>
                    <a:pt x="230" y="444"/>
                  </a:lnTo>
                  <a:lnTo>
                    <a:pt x="207" y="436"/>
                  </a:lnTo>
                  <a:lnTo>
                    <a:pt x="185" y="430"/>
                  </a:lnTo>
                  <a:lnTo>
                    <a:pt x="166" y="426"/>
                  </a:lnTo>
                  <a:lnTo>
                    <a:pt x="151" y="424"/>
                  </a:lnTo>
                  <a:lnTo>
                    <a:pt x="151" y="422"/>
                  </a:lnTo>
                  <a:lnTo>
                    <a:pt x="136" y="419"/>
                  </a:lnTo>
                  <a:lnTo>
                    <a:pt x="131" y="417"/>
                  </a:lnTo>
                  <a:lnTo>
                    <a:pt x="117" y="413"/>
                  </a:lnTo>
                  <a:lnTo>
                    <a:pt x="118" y="411"/>
                  </a:lnTo>
                  <a:lnTo>
                    <a:pt x="28" y="402"/>
                  </a:lnTo>
                  <a:lnTo>
                    <a:pt x="28" y="410"/>
                  </a:lnTo>
                  <a:lnTo>
                    <a:pt x="32" y="413"/>
                  </a:lnTo>
                  <a:lnTo>
                    <a:pt x="37" y="422"/>
                  </a:lnTo>
                  <a:lnTo>
                    <a:pt x="45" y="433"/>
                  </a:lnTo>
                  <a:lnTo>
                    <a:pt x="54" y="448"/>
                  </a:lnTo>
                  <a:lnTo>
                    <a:pt x="75" y="479"/>
                  </a:lnTo>
                  <a:lnTo>
                    <a:pt x="84" y="495"/>
                  </a:lnTo>
                  <a:lnTo>
                    <a:pt x="92" y="509"/>
                  </a:lnTo>
                  <a:lnTo>
                    <a:pt x="98" y="520"/>
                  </a:lnTo>
                  <a:lnTo>
                    <a:pt x="106" y="533"/>
                  </a:lnTo>
                  <a:lnTo>
                    <a:pt x="113" y="543"/>
                  </a:lnTo>
                  <a:lnTo>
                    <a:pt x="122" y="556"/>
                  </a:lnTo>
                  <a:lnTo>
                    <a:pt x="131" y="572"/>
                  </a:lnTo>
                  <a:lnTo>
                    <a:pt x="152" y="606"/>
                  </a:lnTo>
                  <a:lnTo>
                    <a:pt x="161" y="620"/>
                  </a:lnTo>
                  <a:lnTo>
                    <a:pt x="169" y="632"/>
                  </a:lnTo>
                  <a:lnTo>
                    <a:pt x="174" y="641"/>
                  </a:lnTo>
                  <a:lnTo>
                    <a:pt x="175" y="645"/>
                  </a:lnTo>
                  <a:lnTo>
                    <a:pt x="174" y="650"/>
                  </a:lnTo>
                  <a:lnTo>
                    <a:pt x="169" y="659"/>
                  </a:lnTo>
                  <a:lnTo>
                    <a:pt x="161" y="672"/>
                  </a:lnTo>
                  <a:lnTo>
                    <a:pt x="153" y="687"/>
                  </a:lnTo>
                  <a:lnTo>
                    <a:pt x="143" y="702"/>
                  </a:lnTo>
                  <a:lnTo>
                    <a:pt x="134" y="719"/>
                  </a:lnTo>
                  <a:lnTo>
                    <a:pt x="123" y="735"/>
                  </a:lnTo>
                  <a:lnTo>
                    <a:pt x="115" y="748"/>
                  </a:lnTo>
                  <a:lnTo>
                    <a:pt x="109" y="758"/>
                  </a:lnTo>
                  <a:lnTo>
                    <a:pt x="105" y="765"/>
                  </a:lnTo>
                  <a:lnTo>
                    <a:pt x="101" y="770"/>
                  </a:lnTo>
                  <a:lnTo>
                    <a:pt x="94" y="782"/>
                  </a:lnTo>
                  <a:lnTo>
                    <a:pt x="87" y="795"/>
                  </a:lnTo>
                  <a:lnTo>
                    <a:pt x="76" y="812"/>
                  </a:lnTo>
                  <a:lnTo>
                    <a:pt x="67" y="829"/>
                  </a:lnTo>
                  <a:lnTo>
                    <a:pt x="57" y="845"/>
                  </a:lnTo>
                  <a:lnTo>
                    <a:pt x="47" y="860"/>
                  </a:lnTo>
                  <a:lnTo>
                    <a:pt x="40" y="873"/>
                  </a:lnTo>
                  <a:lnTo>
                    <a:pt x="34" y="881"/>
                  </a:lnTo>
                  <a:lnTo>
                    <a:pt x="33" y="885"/>
                  </a:lnTo>
                  <a:lnTo>
                    <a:pt x="37" y="889"/>
                  </a:lnTo>
                  <a:lnTo>
                    <a:pt x="46" y="893"/>
                  </a:lnTo>
                  <a:lnTo>
                    <a:pt x="58" y="898"/>
                  </a:lnTo>
                  <a:lnTo>
                    <a:pt x="71" y="902"/>
                  </a:lnTo>
                  <a:lnTo>
                    <a:pt x="81" y="906"/>
                  </a:lnTo>
                  <a:lnTo>
                    <a:pt x="89" y="908"/>
                  </a:lnTo>
                  <a:lnTo>
                    <a:pt x="108" y="918"/>
                  </a:lnTo>
                  <a:lnTo>
                    <a:pt x="127" y="925"/>
                  </a:lnTo>
                  <a:lnTo>
                    <a:pt x="158" y="941"/>
                  </a:lnTo>
                  <a:lnTo>
                    <a:pt x="170" y="948"/>
                  </a:lnTo>
                  <a:lnTo>
                    <a:pt x="178" y="952"/>
                  </a:lnTo>
                  <a:lnTo>
                    <a:pt x="187" y="958"/>
                  </a:lnTo>
                  <a:lnTo>
                    <a:pt x="195" y="963"/>
                  </a:lnTo>
                  <a:lnTo>
                    <a:pt x="212" y="975"/>
                  </a:lnTo>
                  <a:lnTo>
                    <a:pt x="226" y="985"/>
                  </a:lnTo>
                  <a:lnTo>
                    <a:pt x="252" y="1012"/>
                  </a:lnTo>
                  <a:lnTo>
                    <a:pt x="267" y="1025"/>
                  </a:lnTo>
                  <a:lnTo>
                    <a:pt x="297" y="1055"/>
                  </a:lnTo>
                  <a:lnTo>
                    <a:pt x="310" y="1069"/>
                  </a:lnTo>
                  <a:lnTo>
                    <a:pt x="319" y="1082"/>
                  </a:lnTo>
                  <a:lnTo>
                    <a:pt x="324" y="1091"/>
                  </a:lnTo>
                  <a:lnTo>
                    <a:pt x="331" y="1103"/>
                  </a:lnTo>
                  <a:lnTo>
                    <a:pt x="340" y="1119"/>
                  </a:lnTo>
                  <a:lnTo>
                    <a:pt x="349" y="1136"/>
                  </a:lnTo>
                  <a:lnTo>
                    <a:pt x="357" y="1153"/>
                  </a:lnTo>
                  <a:lnTo>
                    <a:pt x="365" y="1168"/>
                  </a:lnTo>
                  <a:lnTo>
                    <a:pt x="370" y="1181"/>
                  </a:lnTo>
                  <a:lnTo>
                    <a:pt x="371" y="1192"/>
                  </a:lnTo>
                  <a:lnTo>
                    <a:pt x="375" y="1196"/>
                  </a:lnTo>
                  <a:lnTo>
                    <a:pt x="379" y="1206"/>
                  </a:lnTo>
                  <a:lnTo>
                    <a:pt x="383" y="1222"/>
                  </a:lnTo>
                  <a:lnTo>
                    <a:pt x="391" y="1256"/>
                  </a:lnTo>
                  <a:lnTo>
                    <a:pt x="0" y="1256"/>
                  </a:lnTo>
                  <a:lnTo>
                    <a:pt x="0" y="850"/>
                  </a:lnTo>
                  <a:lnTo>
                    <a:pt x="40" y="792"/>
                  </a:lnTo>
                  <a:lnTo>
                    <a:pt x="58" y="765"/>
                  </a:lnTo>
                  <a:lnTo>
                    <a:pt x="75" y="739"/>
                  </a:lnTo>
                  <a:lnTo>
                    <a:pt x="91" y="715"/>
                  </a:lnTo>
                  <a:lnTo>
                    <a:pt x="105" y="694"/>
                  </a:lnTo>
                  <a:lnTo>
                    <a:pt x="117" y="678"/>
                  </a:lnTo>
                  <a:lnTo>
                    <a:pt x="124" y="664"/>
                  </a:lnTo>
                  <a:lnTo>
                    <a:pt x="131" y="655"/>
                  </a:lnTo>
                  <a:lnTo>
                    <a:pt x="132" y="653"/>
                  </a:lnTo>
                  <a:lnTo>
                    <a:pt x="131" y="650"/>
                  </a:lnTo>
                  <a:lnTo>
                    <a:pt x="118" y="631"/>
                  </a:lnTo>
                  <a:lnTo>
                    <a:pt x="109" y="615"/>
                  </a:lnTo>
                  <a:lnTo>
                    <a:pt x="97" y="598"/>
                  </a:lnTo>
                  <a:lnTo>
                    <a:pt x="85" y="578"/>
                  </a:lnTo>
                  <a:lnTo>
                    <a:pt x="72" y="557"/>
                  </a:lnTo>
                  <a:lnTo>
                    <a:pt x="46" y="518"/>
                  </a:lnTo>
                  <a:lnTo>
                    <a:pt x="34" y="499"/>
                  </a:lnTo>
                  <a:lnTo>
                    <a:pt x="23" y="483"/>
                  </a:lnTo>
                  <a:lnTo>
                    <a:pt x="14" y="469"/>
                  </a:lnTo>
                  <a:lnTo>
                    <a:pt x="7" y="458"/>
                  </a:lnTo>
                  <a:lnTo>
                    <a:pt x="3" y="452"/>
                  </a:lnTo>
                  <a:lnTo>
                    <a:pt x="0" y="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1156" y="1299035"/>
              <a:ext cx="2178191" cy="11100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Feature Extraction</a:t>
              </a:r>
              <a:endParaRPr lang="en-US" sz="20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702167" y="3761462"/>
              <a:ext cx="3756817" cy="2254538"/>
            </a:xfrm>
            <a:custGeom>
              <a:avLst/>
              <a:gdLst>
                <a:gd name="connsiteX0" fmla="*/ 120 w 10120"/>
                <a:gd name="connsiteY0" fmla="*/ 0 h 10000"/>
                <a:gd name="connsiteX1" fmla="*/ 1795 w 10120"/>
                <a:gd name="connsiteY1" fmla="*/ 0 h 10000"/>
                <a:gd name="connsiteX2" fmla="*/ 1890 w 10120"/>
                <a:gd name="connsiteY2" fmla="*/ 88 h 10000"/>
                <a:gd name="connsiteX3" fmla="*/ 1981 w 10120"/>
                <a:gd name="connsiteY3" fmla="*/ 175 h 10000"/>
                <a:gd name="connsiteX4" fmla="*/ 2063 w 10120"/>
                <a:gd name="connsiteY4" fmla="*/ 255 h 10000"/>
                <a:gd name="connsiteX5" fmla="*/ 2125 w 10120"/>
                <a:gd name="connsiteY5" fmla="*/ 319 h 10000"/>
                <a:gd name="connsiteX6" fmla="*/ 2182 w 10120"/>
                <a:gd name="connsiteY6" fmla="*/ 375 h 10000"/>
                <a:gd name="connsiteX7" fmla="*/ 2244 w 10120"/>
                <a:gd name="connsiteY7" fmla="*/ 430 h 10000"/>
                <a:gd name="connsiteX8" fmla="*/ 2302 w 10120"/>
                <a:gd name="connsiteY8" fmla="*/ 494 h 10000"/>
                <a:gd name="connsiteX9" fmla="*/ 2378 w 10120"/>
                <a:gd name="connsiteY9" fmla="*/ 566 h 10000"/>
                <a:gd name="connsiteX10" fmla="*/ 2469 w 10120"/>
                <a:gd name="connsiteY10" fmla="*/ 661 h 10000"/>
                <a:gd name="connsiteX11" fmla="*/ 2570 w 10120"/>
                <a:gd name="connsiteY11" fmla="*/ 757 h 10000"/>
                <a:gd name="connsiteX12" fmla="*/ 2675 w 10120"/>
                <a:gd name="connsiteY12" fmla="*/ 861 h 10000"/>
                <a:gd name="connsiteX13" fmla="*/ 2776 w 10120"/>
                <a:gd name="connsiteY13" fmla="*/ 964 h 10000"/>
                <a:gd name="connsiteX14" fmla="*/ 2881 w 10120"/>
                <a:gd name="connsiteY14" fmla="*/ 1068 h 10000"/>
                <a:gd name="connsiteX15" fmla="*/ 2976 w 10120"/>
                <a:gd name="connsiteY15" fmla="*/ 1163 h 10000"/>
                <a:gd name="connsiteX16" fmla="*/ 3058 w 10120"/>
                <a:gd name="connsiteY16" fmla="*/ 1243 h 10000"/>
                <a:gd name="connsiteX17" fmla="*/ 3120 w 10120"/>
                <a:gd name="connsiteY17" fmla="*/ 1307 h 10000"/>
                <a:gd name="connsiteX18" fmla="*/ 3163 w 10120"/>
                <a:gd name="connsiteY18" fmla="*/ 1347 h 10000"/>
                <a:gd name="connsiteX19" fmla="*/ 3182 w 10120"/>
                <a:gd name="connsiteY19" fmla="*/ 1363 h 10000"/>
                <a:gd name="connsiteX20" fmla="*/ 3201 w 10120"/>
                <a:gd name="connsiteY20" fmla="*/ 1347 h 10000"/>
                <a:gd name="connsiteX21" fmla="*/ 3240 w 10120"/>
                <a:gd name="connsiteY21" fmla="*/ 1307 h 10000"/>
                <a:gd name="connsiteX22" fmla="*/ 3297 w 10120"/>
                <a:gd name="connsiteY22" fmla="*/ 1259 h 10000"/>
                <a:gd name="connsiteX23" fmla="*/ 3378 w 10120"/>
                <a:gd name="connsiteY23" fmla="*/ 1179 h 10000"/>
                <a:gd name="connsiteX24" fmla="*/ 3464 w 10120"/>
                <a:gd name="connsiteY24" fmla="*/ 1100 h 10000"/>
                <a:gd name="connsiteX25" fmla="*/ 3555 w 10120"/>
                <a:gd name="connsiteY25" fmla="*/ 1020 h 10000"/>
                <a:gd name="connsiteX26" fmla="*/ 3665 w 10120"/>
                <a:gd name="connsiteY26" fmla="*/ 924 h 10000"/>
                <a:gd name="connsiteX27" fmla="*/ 3761 w 10120"/>
                <a:gd name="connsiteY27" fmla="*/ 821 h 10000"/>
                <a:gd name="connsiteX28" fmla="*/ 3871 w 10120"/>
                <a:gd name="connsiteY28" fmla="*/ 725 h 10000"/>
                <a:gd name="connsiteX29" fmla="*/ 3962 w 10120"/>
                <a:gd name="connsiteY29" fmla="*/ 645 h 10000"/>
                <a:gd name="connsiteX30" fmla="*/ 4048 w 10120"/>
                <a:gd name="connsiteY30" fmla="*/ 558 h 10000"/>
                <a:gd name="connsiteX31" fmla="*/ 4120 w 10120"/>
                <a:gd name="connsiteY31" fmla="*/ 494 h 10000"/>
                <a:gd name="connsiteX32" fmla="*/ 4177 w 10120"/>
                <a:gd name="connsiteY32" fmla="*/ 446 h 10000"/>
                <a:gd name="connsiteX33" fmla="*/ 4206 w 10120"/>
                <a:gd name="connsiteY33" fmla="*/ 414 h 10000"/>
                <a:gd name="connsiteX34" fmla="*/ 4436 w 10120"/>
                <a:gd name="connsiteY34" fmla="*/ 207 h 10000"/>
                <a:gd name="connsiteX35" fmla="*/ 4661 w 10120"/>
                <a:gd name="connsiteY35" fmla="*/ 0 h 10000"/>
                <a:gd name="connsiteX36" fmla="*/ 10120 w 10120"/>
                <a:gd name="connsiteY36" fmla="*/ 0 h 10000"/>
                <a:gd name="connsiteX37" fmla="*/ 10120 w 10120"/>
                <a:gd name="connsiteY37" fmla="*/ 10000 h 10000"/>
                <a:gd name="connsiteX38" fmla="*/ 120 w 10120"/>
                <a:gd name="connsiteY38" fmla="*/ 10000 h 10000"/>
                <a:gd name="connsiteX39" fmla="*/ 120 w 10120"/>
                <a:gd name="connsiteY39" fmla="*/ 8303 h 10000"/>
                <a:gd name="connsiteX40" fmla="*/ 139 w 10120"/>
                <a:gd name="connsiteY40" fmla="*/ 8327 h 10000"/>
                <a:gd name="connsiteX41" fmla="*/ 158 w 10120"/>
                <a:gd name="connsiteY41" fmla="*/ 8335 h 10000"/>
                <a:gd name="connsiteX42" fmla="*/ 158 w 10120"/>
                <a:gd name="connsiteY42" fmla="*/ 7163 h 10000"/>
                <a:gd name="connsiteX43" fmla="*/ 278 w 10120"/>
                <a:gd name="connsiteY43" fmla="*/ 7155 h 10000"/>
                <a:gd name="connsiteX44" fmla="*/ 402 w 10120"/>
                <a:gd name="connsiteY44" fmla="*/ 7131 h 10000"/>
                <a:gd name="connsiteX45" fmla="*/ 517 w 10120"/>
                <a:gd name="connsiteY45" fmla="*/ 7100 h 10000"/>
                <a:gd name="connsiteX46" fmla="*/ 570 w 10120"/>
                <a:gd name="connsiteY46" fmla="*/ 7076 h 10000"/>
                <a:gd name="connsiteX47" fmla="*/ 646 w 10120"/>
                <a:gd name="connsiteY47" fmla="*/ 7044 h 10000"/>
                <a:gd name="connsiteX48" fmla="*/ 795 w 10120"/>
                <a:gd name="connsiteY48" fmla="*/ 7004 h 10000"/>
                <a:gd name="connsiteX49" fmla="*/ 847 w 10120"/>
                <a:gd name="connsiteY49" fmla="*/ 6996 h 10000"/>
                <a:gd name="connsiteX50" fmla="*/ 847 w 10120"/>
                <a:gd name="connsiteY50" fmla="*/ 6964 h 10000"/>
                <a:gd name="connsiteX51" fmla="*/ 929 w 10120"/>
                <a:gd name="connsiteY51" fmla="*/ 6956 h 10000"/>
                <a:gd name="connsiteX52" fmla="*/ 1034 w 10120"/>
                <a:gd name="connsiteY52" fmla="*/ 6916 h 10000"/>
                <a:gd name="connsiteX53" fmla="*/ 1149 w 10120"/>
                <a:gd name="connsiteY53" fmla="*/ 6861 h 10000"/>
                <a:gd name="connsiteX54" fmla="*/ 1259 w 10120"/>
                <a:gd name="connsiteY54" fmla="*/ 6789 h 10000"/>
                <a:gd name="connsiteX55" fmla="*/ 1374 w 10120"/>
                <a:gd name="connsiteY55" fmla="*/ 6725 h 10000"/>
                <a:gd name="connsiteX56" fmla="*/ 1469 w 10120"/>
                <a:gd name="connsiteY56" fmla="*/ 6661 h 10000"/>
                <a:gd name="connsiteX57" fmla="*/ 1546 w 10120"/>
                <a:gd name="connsiteY57" fmla="*/ 6622 h 10000"/>
                <a:gd name="connsiteX58" fmla="*/ 1766 w 10120"/>
                <a:gd name="connsiteY58" fmla="*/ 6462 h 10000"/>
                <a:gd name="connsiteX59" fmla="*/ 1967 w 10120"/>
                <a:gd name="connsiteY59" fmla="*/ 6303 h 10000"/>
                <a:gd name="connsiteX60" fmla="*/ 2163 w 10120"/>
                <a:gd name="connsiteY60" fmla="*/ 6112 h 10000"/>
                <a:gd name="connsiteX61" fmla="*/ 2445 w 10120"/>
                <a:gd name="connsiteY61" fmla="*/ 5809 h 10000"/>
                <a:gd name="connsiteX62" fmla="*/ 2704 w 10120"/>
                <a:gd name="connsiteY62" fmla="*/ 5474 h 10000"/>
                <a:gd name="connsiteX63" fmla="*/ 2943 w 10120"/>
                <a:gd name="connsiteY63" fmla="*/ 5124 h 10000"/>
                <a:gd name="connsiteX64" fmla="*/ 3182 w 10120"/>
                <a:gd name="connsiteY64" fmla="*/ 4749 h 10000"/>
                <a:gd name="connsiteX65" fmla="*/ 3220 w 10120"/>
                <a:gd name="connsiteY65" fmla="*/ 4685 h 10000"/>
                <a:gd name="connsiteX66" fmla="*/ 3268 w 10120"/>
                <a:gd name="connsiteY66" fmla="*/ 4590 h 10000"/>
                <a:gd name="connsiteX67" fmla="*/ 3321 w 10120"/>
                <a:gd name="connsiteY67" fmla="*/ 4510 h 10000"/>
                <a:gd name="connsiteX68" fmla="*/ 3369 w 10120"/>
                <a:gd name="connsiteY68" fmla="*/ 4414 h 10000"/>
                <a:gd name="connsiteX69" fmla="*/ 3402 w 10120"/>
                <a:gd name="connsiteY69" fmla="*/ 4351 h 10000"/>
                <a:gd name="connsiteX70" fmla="*/ 3493 w 10120"/>
                <a:gd name="connsiteY70" fmla="*/ 4135 h 10000"/>
                <a:gd name="connsiteX71" fmla="*/ 3584 w 10120"/>
                <a:gd name="connsiteY71" fmla="*/ 3904 h 10000"/>
                <a:gd name="connsiteX72" fmla="*/ 3709 w 10120"/>
                <a:gd name="connsiteY72" fmla="*/ 3594 h 10000"/>
                <a:gd name="connsiteX73" fmla="*/ 3819 w 10120"/>
                <a:gd name="connsiteY73" fmla="*/ 3283 h 10000"/>
                <a:gd name="connsiteX74" fmla="*/ 3924 w 10120"/>
                <a:gd name="connsiteY74" fmla="*/ 2948 h 10000"/>
                <a:gd name="connsiteX75" fmla="*/ 4024 w 10120"/>
                <a:gd name="connsiteY75" fmla="*/ 2606 h 10000"/>
                <a:gd name="connsiteX76" fmla="*/ 4120 w 10120"/>
                <a:gd name="connsiteY76" fmla="*/ 2247 h 10000"/>
                <a:gd name="connsiteX77" fmla="*/ 4192 w 10120"/>
                <a:gd name="connsiteY77" fmla="*/ 1857 h 10000"/>
                <a:gd name="connsiteX78" fmla="*/ 4244 w 10120"/>
                <a:gd name="connsiteY78" fmla="*/ 1570 h 10000"/>
                <a:gd name="connsiteX79" fmla="*/ 4283 w 10120"/>
                <a:gd name="connsiteY79" fmla="*/ 1259 h 10000"/>
                <a:gd name="connsiteX80" fmla="*/ 4302 w 10120"/>
                <a:gd name="connsiteY80" fmla="*/ 1139 h 10000"/>
                <a:gd name="connsiteX81" fmla="*/ 4321 w 10120"/>
                <a:gd name="connsiteY81" fmla="*/ 1004 h 10000"/>
                <a:gd name="connsiteX82" fmla="*/ 4340 w 10120"/>
                <a:gd name="connsiteY82" fmla="*/ 853 h 10000"/>
                <a:gd name="connsiteX83" fmla="*/ 4350 w 10120"/>
                <a:gd name="connsiteY83" fmla="*/ 717 h 10000"/>
                <a:gd name="connsiteX84" fmla="*/ 4354 w 10120"/>
                <a:gd name="connsiteY84" fmla="*/ 598 h 10000"/>
                <a:gd name="connsiteX85" fmla="*/ 4350 w 10120"/>
                <a:gd name="connsiteY85" fmla="*/ 590 h 10000"/>
                <a:gd name="connsiteX86" fmla="*/ 3182 w 10120"/>
                <a:gd name="connsiteY86" fmla="*/ 1713 h 10000"/>
                <a:gd name="connsiteX87" fmla="*/ 3144 w 10120"/>
                <a:gd name="connsiteY87" fmla="*/ 1681 h 10000"/>
                <a:gd name="connsiteX88" fmla="*/ 3087 w 10120"/>
                <a:gd name="connsiteY88" fmla="*/ 1633 h 10000"/>
                <a:gd name="connsiteX89" fmla="*/ 3015 w 10120"/>
                <a:gd name="connsiteY89" fmla="*/ 1554 h 10000"/>
                <a:gd name="connsiteX90" fmla="*/ 2929 w 10120"/>
                <a:gd name="connsiteY90" fmla="*/ 1474 h 10000"/>
                <a:gd name="connsiteX91" fmla="*/ 2819 w 10120"/>
                <a:gd name="connsiteY91" fmla="*/ 1378 h 10000"/>
                <a:gd name="connsiteX92" fmla="*/ 2713 w 10120"/>
                <a:gd name="connsiteY92" fmla="*/ 1275 h 10000"/>
                <a:gd name="connsiteX93" fmla="*/ 2488 w 10120"/>
                <a:gd name="connsiteY93" fmla="*/ 1068 h 10000"/>
                <a:gd name="connsiteX94" fmla="*/ 2383 w 10120"/>
                <a:gd name="connsiteY94" fmla="*/ 964 h 10000"/>
                <a:gd name="connsiteX95" fmla="*/ 2278 w 10120"/>
                <a:gd name="connsiteY95" fmla="*/ 869 h 10000"/>
                <a:gd name="connsiteX96" fmla="*/ 2182 w 10120"/>
                <a:gd name="connsiteY96" fmla="*/ 781 h 10000"/>
                <a:gd name="connsiteX97" fmla="*/ 2110 w 10120"/>
                <a:gd name="connsiteY97" fmla="*/ 701 h 10000"/>
                <a:gd name="connsiteX98" fmla="*/ 2043 w 10120"/>
                <a:gd name="connsiteY98" fmla="*/ 653 h 10000"/>
                <a:gd name="connsiteX99" fmla="*/ 2010 w 10120"/>
                <a:gd name="connsiteY99" fmla="*/ 614 h 10000"/>
                <a:gd name="connsiteX100" fmla="*/ 1991 w 10120"/>
                <a:gd name="connsiteY100" fmla="*/ 598 h 10000"/>
                <a:gd name="connsiteX101" fmla="*/ 1957 w 10120"/>
                <a:gd name="connsiteY101" fmla="*/ 598 h 10000"/>
                <a:gd name="connsiteX102" fmla="*/ 1948 w 10120"/>
                <a:gd name="connsiteY102" fmla="*/ 757 h 10000"/>
                <a:gd name="connsiteX103" fmla="*/ 1919 w 10120"/>
                <a:gd name="connsiteY103" fmla="*/ 892 h 10000"/>
                <a:gd name="connsiteX104" fmla="*/ 1890 w 10120"/>
                <a:gd name="connsiteY104" fmla="*/ 1028 h 10000"/>
                <a:gd name="connsiteX105" fmla="*/ 1852 w 10120"/>
                <a:gd name="connsiteY105" fmla="*/ 1139 h 10000"/>
                <a:gd name="connsiteX106" fmla="*/ 1828 w 10120"/>
                <a:gd name="connsiteY106" fmla="*/ 1227 h 10000"/>
                <a:gd name="connsiteX107" fmla="*/ 1804 w 10120"/>
                <a:gd name="connsiteY107" fmla="*/ 1331 h 10000"/>
                <a:gd name="connsiteX108" fmla="*/ 1766 w 10120"/>
                <a:gd name="connsiteY108" fmla="*/ 1450 h 10000"/>
                <a:gd name="connsiteX109" fmla="*/ 1742 w 10120"/>
                <a:gd name="connsiteY109" fmla="*/ 1554 h 10000"/>
                <a:gd name="connsiteX110" fmla="*/ 1713 w 10120"/>
                <a:gd name="connsiteY110" fmla="*/ 1633 h 10000"/>
                <a:gd name="connsiteX111" fmla="*/ 1651 w 10120"/>
                <a:gd name="connsiteY111" fmla="*/ 1753 h 10000"/>
                <a:gd name="connsiteX112" fmla="*/ 1584 w 10120"/>
                <a:gd name="connsiteY112" fmla="*/ 1888 h 10000"/>
                <a:gd name="connsiteX113" fmla="*/ 1522 w 10120"/>
                <a:gd name="connsiteY113" fmla="*/ 2016 h 10000"/>
                <a:gd name="connsiteX114" fmla="*/ 1421 w 10120"/>
                <a:gd name="connsiteY114" fmla="*/ 2199 h 10000"/>
                <a:gd name="connsiteX115" fmla="*/ 1316 w 10120"/>
                <a:gd name="connsiteY115" fmla="*/ 2390 h 10000"/>
                <a:gd name="connsiteX116" fmla="*/ 1220 w 10120"/>
                <a:gd name="connsiteY116" fmla="*/ 2526 h 10000"/>
                <a:gd name="connsiteX117" fmla="*/ 1096 w 10120"/>
                <a:gd name="connsiteY117" fmla="*/ 2669 h 10000"/>
                <a:gd name="connsiteX118" fmla="*/ 957 w 10120"/>
                <a:gd name="connsiteY118" fmla="*/ 2829 h 10000"/>
                <a:gd name="connsiteX119" fmla="*/ 804 w 10120"/>
                <a:gd name="connsiteY119" fmla="*/ 2980 h 10000"/>
                <a:gd name="connsiteX120" fmla="*/ 642 w 10120"/>
                <a:gd name="connsiteY120" fmla="*/ 3116 h 10000"/>
                <a:gd name="connsiteX121" fmla="*/ 474 w 10120"/>
                <a:gd name="connsiteY121" fmla="*/ 3219 h 10000"/>
                <a:gd name="connsiteX122" fmla="*/ 311 w 10120"/>
                <a:gd name="connsiteY122" fmla="*/ 3291 h 10000"/>
                <a:gd name="connsiteX123" fmla="*/ 158 w 10120"/>
                <a:gd name="connsiteY123" fmla="*/ 3323 h 10000"/>
                <a:gd name="connsiteX124" fmla="*/ 158 w 10120"/>
                <a:gd name="connsiteY124" fmla="*/ 2223 h 10000"/>
                <a:gd name="connsiteX125" fmla="*/ 153 w 10120"/>
                <a:gd name="connsiteY125" fmla="*/ 2215 h 10000"/>
                <a:gd name="connsiteX126" fmla="*/ 139 w 10120"/>
                <a:gd name="connsiteY126" fmla="*/ 2199 h 10000"/>
                <a:gd name="connsiteX127" fmla="*/ 134 w 10120"/>
                <a:gd name="connsiteY127" fmla="*/ 2191 h 10000"/>
                <a:gd name="connsiteX128" fmla="*/ 120 w 10120"/>
                <a:gd name="connsiteY128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0 w 10000"/>
                <a:gd name="connsiteY39" fmla="*/ 8303 h 10000"/>
                <a:gd name="connsiteX40" fmla="*/ 19 w 10000"/>
                <a:gd name="connsiteY40" fmla="*/ 8327 h 10000"/>
                <a:gd name="connsiteX41" fmla="*/ 38 w 10000"/>
                <a:gd name="connsiteY41" fmla="*/ 8335 h 10000"/>
                <a:gd name="connsiteX42" fmla="*/ 38 w 10000"/>
                <a:gd name="connsiteY42" fmla="*/ 7163 h 10000"/>
                <a:gd name="connsiteX43" fmla="*/ 158 w 10000"/>
                <a:gd name="connsiteY43" fmla="*/ 7155 h 10000"/>
                <a:gd name="connsiteX44" fmla="*/ 282 w 10000"/>
                <a:gd name="connsiteY44" fmla="*/ 7131 h 10000"/>
                <a:gd name="connsiteX45" fmla="*/ 397 w 10000"/>
                <a:gd name="connsiteY45" fmla="*/ 7100 h 10000"/>
                <a:gd name="connsiteX46" fmla="*/ 450 w 10000"/>
                <a:gd name="connsiteY46" fmla="*/ 7076 h 10000"/>
                <a:gd name="connsiteX47" fmla="*/ 526 w 10000"/>
                <a:gd name="connsiteY47" fmla="*/ 7044 h 10000"/>
                <a:gd name="connsiteX48" fmla="*/ 675 w 10000"/>
                <a:gd name="connsiteY48" fmla="*/ 7004 h 10000"/>
                <a:gd name="connsiteX49" fmla="*/ 727 w 10000"/>
                <a:gd name="connsiteY49" fmla="*/ 6996 h 10000"/>
                <a:gd name="connsiteX50" fmla="*/ 727 w 10000"/>
                <a:gd name="connsiteY50" fmla="*/ 6964 h 10000"/>
                <a:gd name="connsiteX51" fmla="*/ 809 w 10000"/>
                <a:gd name="connsiteY51" fmla="*/ 6956 h 10000"/>
                <a:gd name="connsiteX52" fmla="*/ 914 w 10000"/>
                <a:gd name="connsiteY52" fmla="*/ 6916 h 10000"/>
                <a:gd name="connsiteX53" fmla="*/ 1029 w 10000"/>
                <a:gd name="connsiteY53" fmla="*/ 6861 h 10000"/>
                <a:gd name="connsiteX54" fmla="*/ 1139 w 10000"/>
                <a:gd name="connsiteY54" fmla="*/ 6789 h 10000"/>
                <a:gd name="connsiteX55" fmla="*/ 1254 w 10000"/>
                <a:gd name="connsiteY55" fmla="*/ 6725 h 10000"/>
                <a:gd name="connsiteX56" fmla="*/ 1349 w 10000"/>
                <a:gd name="connsiteY56" fmla="*/ 6661 h 10000"/>
                <a:gd name="connsiteX57" fmla="*/ 1426 w 10000"/>
                <a:gd name="connsiteY57" fmla="*/ 6622 h 10000"/>
                <a:gd name="connsiteX58" fmla="*/ 1646 w 10000"/>
                <a:gd name="connsiteY58" fmla="*/ 6462 h 10000"/>
                <a:gd name="connsiteX59" fmla="*/ 1847 w 10000"/>
                <a:gd name="connsiteY59" fmla="*/ 6303 h 10000"/>
                <a:gd name="connsiteX60" fmla="*/ 2043 w 10000"/>
                <a:gd name="connsiteY60" fmla="*/ 6112 h 10000"/>
                <a:gd name="connsiteX61" fmla="*/ 2325 w 10000"/>
                <a:gd name="connsiteY61" fmla="*/ 5809 h 10000"/>
                <a:gd name="connsiteX62" fmla="*/ 2584 w 10000"/>
                <a:gd name="connsiteY62" fmla="*/ 5474 h 10000"/>
                <a:gd name="connsiteX63" fmla="*/ 2823 w 10000"/>
                <a:gd name="connsiteY63" fmla="*/ 5124 h 10000"/>
                <a:gd name="connsiteX64" fmla="*/ 3062 w 10000"/>
                <a:gd name="connsiteY64" fmla="*/ 4749 h 10000"/>
                <a:gd name="connsiteX65" fmla="*/ 3100 w 10000"/>
                <a:gd name="connsiteY65" fmla="*/ 4685 h 10000"/>
                <a:gd name="connsiteX66" fmla="*/ 3148 w 10000"/>
                <a:gd name="connsiteY66" fmla="*/ 4590 h 10000"/>
                <a:gd name="connsiteX67" fmla="*/ 3201 w 10000"/>
                <a:gd name="connsiteY67" fmla="*/ 4510 h 10000"/>
                <a:gd name="connsiteX68" fmla="*/ 3249 w 10000"/>
                <a:gd name="connsiteY68" fmla="*/ 4414 h 10000"/>
                <a:gd name="connsiteX69" fmla="*/ 3282 w 10000"/>
                <a:gd name="connsiteY69" fmla="*/ 4351 h 10000"/>
                <a:gd name="connsiteX70" fmla="*/ 3373 w 10000"/>
                <a:gd name="connsiteY70" fmla="*/ 4135 h 10000"/>
                <a:gd name="connsiteX71" fmla="*/ 3464 w 10000"/>
                <a:gd name="connsiteY71" fmla="*/ 3904 h 10000"/>
                <a:gd name="connsiteX72" fmla="*/ 3589 w 10000"/>
                <a:gd name="connsiteY72" fmla="*/ 3594 h 10000"/>
                <a:gd name="connsiteX73" fmla="*/ 3699 w 10000"/>
                <a:gd name="connsiteY73" fmla="*/ 3283 h 10000"/>
                <a:gd name="connsiteX74" fmla="*/ 3804 w 10000"/>
                <a:gd name="connsiteY74" fmla="*/ 2948 h 10000"/>
                <a:gd name="connsiteX75" fmla="*/ 3904 w 10000"/>
                <a:gd name="connsiteY75" fmla="*/ 2606 h 10000"/>
                <a:gd name="connsiteX76" fmla="*/ 4000 w 10000"/>
                <a:gd name="connsiteY76" fmla="*/ 2247 h 10000"/>
                <a:gd name="connsiteX77" fmla="*/ 4072 w 10000"/>
                <a:gd name="connsiteY77" fmla="*/ 1857 h 10000"/>
                <a:gd name="connsiteX78" fmla="*/ 4124 w 10000"/>
                <a:gd name="connsiteY78" fmla="*/ 1570 h 10000"/>
                <a:gd name="connsiteX79" fmla="*/ 4163 w 10000"/>
                <a:gd name="connsiteY79" fmla="*/ 1259 h 10000"/>
                <a:gd name="connsiteX80" fmla="*/ 4182 w 10000"/>
                <a:gd name="connsiteY80" fmla="*/ 1139 h 10000"/>
                <a:gd name="connsiteX81" fmla="*/ 4201 w 10000"/>
                <a:gd name="connsiteY81" fmla="*/ 1004 h 10000"/>
                <a:gd name="connsiteX82" fmla="*/ 4220 w 10000"/>
                <a:gd name="connsiteY82" fmla="*/ 853 h 10000"/>
                <a:gd name="connsiteX83" fmla="*/ 4230 w 10000"/>
                <a:gd name="connsiteY83" fmla="*/ 717 h 10000"/>
                <a:gd name="connsiteX84" fmla="*/ 4234 w 10000"/>
                <a:gd name="connsiteY84" fmla="*/ 598 h 10000"/>
                <a:gd name="connsiteX85" fmla="*/ 4230 w 10000"/>
                <a:gd name="connsiteY85" fmla="*/ 590 h 10000"/>
                <a:gd name="connsiteX86" fmla="*/ 3062 w 10000"/>
                <a:gd name="connsiteY86" fmla="*/ 1713 h 10000"/>
                <a:gd name="connsiteX87" fmla="*/ 3024 w 10000"/>
                <a:gd name="connsiteY87" fmla="*/ 1681 h 10000"/>
                <a:gd name="connsiteX88" fmla="*/ 2967 w 10000"/>
                <a:gd name="connsiteY88" fmla="*/ 1633 h 10000"/>
                <a:gd name="connsiteX89" fmla="*/ 2895 w 10000"/>
                <a:gd name="connsiteY89" fmla="*/ 1554 h 10000"/>
                <a:gd name="connsiteX90" fmla="*/ 2809 w 10000"/>
                <a:gd name="connsiteY90" fmla="*/ 1474 h 10000"/>
                <a:gd name="connsiteX91" fmla="*/ 2699 w 10000"/>
                <a:gd name="connsiteY91" fmla="*/ 1378 h 10000"/>
                <a:gd name="connsiteX92" fmla="*/ 2593 w 10000"/>
                <a:gd name="connsiteY92" fmla="*/ 1275 h 10000"/>
                <a:gd name="connsiteX93" fmla="*/ 2368 w 10000"/>
                <a:gd name="connsiteY93" fmla="*/ 1068 h 10000"/>
                <a:gd name="connsiteX94" fmla="*/ 2263 w 10000"/>
                <a:gd name="connsiteY94" fmla="*/ 964 h 10000"/>
                <a:gd name="connsiteX95" fmla="*/ 2158 w 10000"/>
                <a:gd name="connsiteY95" fmla="*/ 869 h 10000"/>
                <a:gd name="connsiteX96" fmla="*/ 2062 w 10000"/>
                <a:gd name="connsiteY96" fmla="*/ 781 h 10000"/>
                <a:gd name="connsiteX97" fmla="*/ 1990 w 10000"/>
                <a:gd name="connsiteY97" fmla="*/ 701 h 10000"/>
                <a:gd name="connsiteX98" fmla="*/ 1923 w 10000"/>
                <a:gd name="connsiteY98" fmla="*/ 653 h 10000"/>
                <a:gd name="connsiteX99" fmla="*/ 1890 w 10000"/>
                <a:gd name="connsiteY99" fmla="*/ 614 h 10000"/>
                <a:gd name="connsiteX100" fmla="*/ 1871 w 10000"/>
                <a:gd name="connsiteY100" fmla="*/ 598 h 10000"/>
                <a:gd name="connsiteX101" fmla="*/ 1837 w 10000"/>
                <a:gd name="connsiteY101" fmla="*/ 598 h 10000"/>
                <a:gd name="connsiteX102" fmla="*/ 1828 w 10000"/>
                <a:gd name="connsiteY102" fmla="*/ 757 h 10000"/>
                <a:gd name="connsiteX103" fmla="*/ 1799 w 10000"/>
                <a:gd name="connsiteY103" fmla="*/ 892 h 10000"/>
                <a:gd name="connsiteX104" fmla="*/ 1770 w 10000"/>
                <a:gd name="connsiteY104" fmla="*/ 1028 h 10000"/>
                <a:gd name="connsiteX105" fmla="*/ 1732 w 10000"/>
                <a:gd name="connsiteY105" fmla="*/ 1139 h 10000"/>
                <a:gd name="connsiteX106" fmla="*/ 1708 w 10000"/>
                <a:gd name="connsiteY106" fmla="*/ 1227 h 10000"/>
                <a:gd name="connsiteX107" fmla="*/ 1684 w 10000"/>
                <a:gd name="connsiteY107" fmla="*/ 1331 h 10000"/>
                <a:gd name="connsiteX108" fmla="*/ 1646 w 10000"/>
                <a:gd name="connsiteY108" fmla="*/ 1450 h 10000"/>
                <a:gd name="connsiteX109" fmla="*/ 1622 w 10000"/>
                <a:gd name="connsiteY109" fmla="*/ 1554 h 10000"/>
                <a:gd name="connsiteX110" fmla="*/ 1593 w 10000"/>
                <a:gd name="connsiteY110" fmla="*/ 1633 h 10000"/>
                <a:gd name="connsiteX111" fmla="*/ 1531 w 10000"/>
                <a:gd name="connsiteY111" fmla="*/ 1753 h 10000"/>
                <a:gd name="connsiteX112" fmla="*/ 1464 w 10000"/>
                <a:gd name="connsiteY112" fmla="*/ 1888 h 10000"/>
                <a:gd name="connsiteX113" fmla="*/ 1402 w 10000"/>
                <a:gd name="connsiteY113" fmla="*/ 2016 h 10000"/>
                <a:gd name="connsiteX114" fmla="*/ 1301 w 10000"/>
                <a:gd name="connsiteY114" fmla="*/ 2199 h 10000"/>
                <a:gd name="connsiteX115" fmla="*/ 1196 w 10000"/>
                <a:gd name="connsiteY115" fmla="*/ 2390 h 10000"/>
                <a:gd name="connsiteX116" fmla="*/ 1100 w 10000"/>
                <a:gd name="connsiteY116" fmla="*/ 2526 h 10000"/>
                <a:gd name="connsiteX117" fmla="*/ 976 w 10000"/>
                <a:gd name="connsiteY117" fmla="*/ 2669 h 10000"/>
                <a:gd name="connsiteX118" fmla="*/ 837 w 10000"/>
                <a:gd name="connsiteY118" fmla="*/ 2829 h 10000"/>
                <a:gd name="connsiteX119" fmla="*/ 684 w 10000"/>
                <a:gd name="connsiteY119" fmla="*/ 2980 h 10000"/>
                <a:gd name="connsiteX120" fmla="*/ 522 w 10000"/>
                <a:gd name="connsiteY120" fmla="*/ 3116 h 10000"/>
                <a:gd name="connsiteX121" fmla="*/ 354 w 10000"/>
                <a:gd name="connsiteY121" fmla="*/ 3219 h 10000"/>
                <a:gd name="connsiteX122" fmla="*/ 191 w 10000"/>
                <a:gd name="connsiteY122" fmla="*/ 3291 h 10000"/>
                <a:gd name="connsiteX123" fmla="*/ 38 w 10000"/>
                <a:gd name="connsiteY123" fmla="*/ 3323 h 10000"/>
                <a:gd name="connsiteX124" fmla="*/ 38 w 10000"/>
                <a:gd name="connsiteY124" fmla="*/ 2223 h 10000"/>
                <a:gd name="connsiteX125" fmla="*/ 33 w 10000"/>
                <a:gd name="connsiteY125" fmla="*/ 2215 h 10000"/>
                <a:gd name="connsiteX126" fmla="*/ 19 w 10000"/>
                <a:gd name="connsiteY126" fmla="*/ 2199 h 10000"/>
                <a:gd name="connsiteX127" fmla="*/ 14 w 10000"/>
                <a:gd name="connsiteY127" fmla="*/ 2191 h 10000"/>
                <a:gd name="connsiteX128" fmla="*/ 0 w 10000"/>
                <a:gd name="connsiteY128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0 w 10000"/>
                <a:gd name="connsiteY39" fmla="*/ 8303 h 10000"/>
                <a:gd name="connsiteX40" fmla="*/ 19 w 10000"/>
                <a:gd name="connsiteY40" fmla="*/ 8327 h 10000"/>
                <a:gd name="connsiteX41" fmla="*/ 38 w 10000"/>
                <a:gd name="connsiteY41" fmla="*/ 7163 h 10000"/>
                <a:gd name="connsiteX42" fmla="*/ 158 w 10000"/>
                <a:gd name="connsiteY42" fmla="*/ 7155 h 10000"/>
                <a:gd name="connsiteX43" fmla="*/ 282 w 10000"/>
                <a:gd name="connsiteY43" fmla="*/ 7131 h 10000"/>
                <a:gd name="connsiteX44" fmla="*/ 397 w 10000"/>
                <a:gd name="connsiteY44" fmla="*/ 7100 h 10000"/>
                <a:gd name="connsiteX45" fmla="*/ 450 w 10000"/>
                <a:gd name="connsiteY45" fmla="*/ 7076 h 10000"/>
                <a:gd name="connsiteX46" fmla="*/ 526 w 10000"/>
                <a:gd name="connsiteY46" fmla="*/ 7044 h 10000"/>
                <a:gd name="connsiteX47" fmla="*/ 675 w 10000"/>
                <a:gd name="connsiteY47" fmla="*/ 7004 h 10000"/>
                <a:gd name="connsiteX48" fmla="*/ 727 w 10000"/>
                <a:gd name="connsiteY48" fmla="*/ 6996 h 10000"/>
                <a:gd name="connsiteX49" fmla="*/ 727 w 10000"/>
                <a:gd name="connsiteY49" fmla="*/ 6964 h 10000"/>
                <a:gd name="connsiteX50" fmla="*/ 809 w 10000"/>
                <a:gd name="connsiteY50" fmla="*/ 6956 h 10000"/>
                <a:gd name="connsiteX51" fmla="*/ 914 w 10000"/>
                <a:gd name="connsiteY51" fmla="*/ 6916 h 10000"/>
                <a:gd name="connsiteX52" fmla="*/ 1029 w 10000"/>
                <a:gd name="connsiteY52" fmla="*/ 6861 h 10000"/>
                <a:gd name="connsiteX53" fmla="*/ 1139 w 10000"/>
                <a:gd name="connsiteY53" fmla="*/ 6789 h 10000"/>
                <a:gd name="connsiteX54" fmla="*/ 1254 w 10000"/>
                <a:gd name="connsiteY54" fmla="*/ 6725 h 10000"/>
                <a:gd name="connsiteX55" fmla="*/ 1349 w 10000"/>
                <a:gd name="connsiteY55" fmla="*/ 6661 h 10000"/>
                <a:gd name="connsiteX56" fmla="*/ 1426 w 10000"/>
                <a:gd name="connsiteY56" fmla="*/ 6622 h 10000"/>
                <a:gd name="connsiteX57" fmla="*/ 1646 w 10000"/>
                <a:gd name="connsiteY57" fmla="*/ 6462 h 10000"/>
                <a:gd name="connsiteX58" fmla="*/ 1847 w 10000"/>
                <a:gd name="connsiteY58" fmla="*/ 6303 h 10000"/>
                <a:gd name="connsiteX59" fmla="*/ 2043 w 10000"/>
                <a:gd name="connsiteY59" fmla="*/ 6112 h 10000"/>
                <a:gd name="connsiteX60" fmla="*/ 2325 w 10000"/>
                <a:gd name="connsiteY60" fmla="*/ 5809 h 10000"/>
                <a:gd name="connsiteX61" fmla="*/ 2584 w 10000"/>
                <a:gd name="connsiteY61" fmla="*/ 5474 h 10000"/>
                <a:gd name="connsiteX62" fmla="*/ 2823 w 10000"/>
                <a:gd name="connsiteY62" fmla="*/ 5124 h 10000"/>
                <a:gd name="connsiteX63" fmla="*/ 3062 w 10000"/>
                <a:gd name="connsiteY63" fmla="*/ 4749 h 10000"/>
                <a:gd name="connsiteX64" fmla="*/ 3100 w 10000"/>
                <a:gd name="connsiteY64" fmla="*/ 4685 h 10000"/>
                <a:gd name="connsiteX65" fmla="*/ 3148 w 10000"/>
                <a:gd name="connsiteY65" fmla="*/ 4590 h 10000"/>
                <a:gd name="connsiteX66" fmla="*/ 3201 w 10000"/>
                <a:gd name="connsiteY66" fmla="*/ 4510 h 10000"/>
                <a:gd name="connsiteX67" fmla="*/ 3249 w 10000"/>
                <a:gd name="connsiteY67" fmla="*/ 4414 h 10000"/>
                <a:gd name="connsiteX68" fmla="*/ 3282 w 10000"/>
                <a:gd name="connsiteY68" fmla="*/ 4351 h 10000"/>
                <a:gd name="connsiteX69" fmla="*/ 3373 w 10000"/>
                <a:gd name="connsiteY69" fmla="*/ 4135 h 10000"/>
                <a:gd name="connsiteX70" fmla="*/ 3464 w 10000"/>
                <a:gd name="connsiteY70" fmla="*/ 3904 h 10000"/>
                <a:gd name="connsiteX71" fmla="*/ 3589 w 10000"/>
                <a:gd name="connsiteY71" fmla="*/ 3594 h 10000"/>
                <a:gd name="connsiteX72" fmla="*/ 3699 w 10000"/>
                <a:gd name="connsiteY72" fmla="*/ 3283 h 10000"/>
                <a:gd name="connsiteX73" fmla="*/ 3804 w 10000"/>
                <a:gd name="connsiteY73" fmla="*/ 2948 h 10000"/>
                <a:gd name="connsiteX74" fmla="*/ 3904 w 10000"/>
                <a:gd name="connsiteY74" fmla="*/ 2606 h 10000"/>
                <a:gd name="connsiteX75" fmla="*/ 4000 w 10000"/>
                <a:gd name="connsiteY75" fmla="*/ 2247 h 10000"/>
                <a:gd name="connsiteX76" fmla="*/ 4072 w 10000"/>
                <a:gd name="connsiteY76" fmla="*/ 1857 h 10000"/>
                <a:gd name="connsiteX77" fmla="*/ 4124 w 10000"/>
                <a:gd name="connsiteY77" fmla="*/ 1570 h 10000"/>
                <a:gd name="connsiteX78" fmla="*/ 4163 w 10000"/>
                <a:gd name="connsiteY78" fmla="*/ 1259 h 10000"/>
                <a:gd name="connsiteX79" fmla="*/ 4182 w 10000"/>
                <a:gd name="connsiteY79" fmla="*/ 1139 h 10000"/>
                <a:gd name="connsiteX80" fmla="*/ 4201 w 10000"/>
                <a:gd name="connsiteY80" fmla="*/ 1004 h 10000"/>
                <a:gd name="connsiteX81" fmla="*/ 4220 w 10000"/>
                <a:gd name="connsiteY81" fmla="*/ 853 h 10000"/>
                <a:gd name="connsiteX82" fmla="*/ 4230 w 10000"/>
                <a:gd name="connsiteY82" fmla="*/ 717 h 10000"/>
                <a:gd name="connsiteX83" fmla="*/ 4234 w 10000"/>
                <a:gd name="connsiteY83" fmla="*/ 598 h 10000"/>
                <a:gd name="connsiteX84" fmla="*/ 4230 w 10000"/>
                <a:gd name="connsiteY84" fmla="*/ 590 h 10000"/>
                <a:gd name="connsiteX85" fmla="*/ 3062 w 10000"/>
                <a:gd name="connsiteY85" fmla="*/ 1713 h 10000"/>
                <a:gd name="connsiteX86" fmla="*/ 3024 w 10000"/>
                <a:gd name="connsiteY86" fmla="*/ 1681 h 10000"/>
                <a:gd name="connsiteX87" fmla="*/ 2967 w 10000"/>
                <a:gd name="connsiteY87" fmla="*/ 1633 h 10000"/>
                <a:gd name="connsiteX88" fmla="*/ 2895 w 10000"/>
                <a:gd name="connsiteY88" fmla="*/ 1554 h 10000"/>
                <a:gd name="connsiteX89" fmla="*/ 2809 w 10000"/>
                <a:gd name="connsiteY89" fmla="*/ 1474 h 10000"/>
                <a:gd name="connsiteX90" fmla="*/ 2699 w 10000"/>
                <a:gd name="connsiteY90" fmla="*/ 1378 h 10000"/>
                <a:gd name="connsiteX91" fmla="*/ 2593 w 10000"/>
                <a:gd name="connsiteY91" fmla="*/ 1275 h 10000"/>
                <a:gd name="connsiteX92" fmla="*/ 2368 w 10000"/>
                <a:gd name="connsiteY92" fmla="*/ 1068 h 10000"/>
                <a:gd name="connsiteX93" fmla="*/ 2263 w 10000"/>
                <a:gd name="connsiteY93" fmla="*/ 964 h 10000"/>
                <a:gd name="connsiteX94" fmla="*/ 2158 w 10000"/>
                <a:gd name="connsiteY94" fmla="*/ 869 h 10000"/>
                <a:gd name="connsiteX95" fmla="*/ 2062 w 10000"/>
                <a:gd name="connsiteY95" fmla="*/ 781 h 10000"/>
                <a:gd name="connsiteX96" fmla="*/ 1990 w 10000"/>
                <a:gd name="connsiteY96" fmla="*/ 701 h 10000"/>
                <a:gd name="connsiteX97" fmla="*/ 1923 w 10000"/>
                <a:gd name="connsiteY97" fmla="*/ 653 h 10000"/>
                <a:gd name="connsiteX98" fmla="*/ 1890 w 10000"/>
                <a:gd name="connsiteY98" fmla="*/ 614 h 10000"/>
                <a:gd name="connsiteX99" fmla="*/ 1871 w 10000"/>
                <a:gd name="connsiteY99" fmla="*/ 598 h 10000"/>
                <a:gd name="connsiteX100" fmla="*/ 1837 w 10000"/>
                <a:gd name="connsiteY100" fmla="*/ 598 h 10000"/>
                <a:gd name="connsiteX101" fmla="*/ 1828 w 10000"/>
                <a:gd name="connsiteY101" fmla="*/ 757 h 10000"/>
                <a:gd name="connsiteX102" fmla="*/ 1799 w 10000"/>
                <a:gd name="connsiteY102" fmla="*/ 892 h 10000"/>
                <a:gd name="connsiteX103" fmla="*/ 1770 w 10000"/>
                <a:gd name="connsiteY103" fmla="*/ 1028 h 10000"/>
                <a:gd name="connsiteX104" fmla="*/ 1732 w 10000"/>
                <a:gd name="connsiteY104" fmla="*/ 1139 h 10000"/>
                <a:gd name="connsiteX105" fmla="*/ 1708 w 10000"/>
                <a:gd name="connsiteY105" fmla="*/ 1227 h 10000"/>
                <a:gd name="connsiteX106" fmla="*/ 1684 w 10000"/>
                <a:gd name="connsiteY106" fmla="*/ 1331 h 10000"/>
                <a:gd name="connsiteX107" fmla="*/ 1646 w 10000"/>
                <a:gd name="connsiteY107" fmla="*/ 1450 h 10000"/>
                <a:gd name="connsiteX108" fmla="*/ 1622 w 10000"/>
                <a:gd name="connsiteY108" fmla="*/ 1554 h 10000"/>
                <a:gd name="connsiteX109" fmla="*/ 1593 w 10000"/>
                <a:gd name="connsiteY109" fmla="*/ 1633 h 10000"/>
                <a:gd name="connsiteX110" fmla="*/ 1531 w 10000"/>
                <a:gd name="connsiteY110" fmla="*/ 1753 h 10000"/>
                <a:gd name="connsiteX111" fmla="*/ 1464 w 10000"/>
                <a:gd name="connsiteY111" fmla="*/ 1888 h 10000"/>
                <a:gd name="connsiteX112" fmla="*/ 1402 w 10000"/>
                <a:gd name="connsiteY112" fmla="*/ 2016 h 10000"/>
                <a:gd name="connsiteX113" fmla="*/ 1301 w 10000"/>
                <a:gd name="connsiteY113" fmla="*/ 2199 h 10000"/>
                <a:gd name="connsiteX114" fmla="*/ 1196 w 10000"/>
                <a:gd name="connsiteY114" fmla="*/ 2390 h 10000"/>
                <a:gd name="connsiteX115" fmla="*/ 1100 w 10000"/>
                <a:gd name="connsiteY115" fmla="*/ 2526 h 10000"/>
                <a:gd name="connsiteX116" fmla="*/ 976 w 10000"/>
                <a:gd name="connsiteY116" fmla="*/ 2669 h 10000"/>
                <a:gd name="connsiteX117" fmla="*/ 837 w 10000"/>
                <a:gd name="connsiteY117" fmla="*/ 2829 h 10000"/>
                <a:gd name="connsiteX118" fmla="*/ 684 w 10000"/>
                <a:gd name="connsiteY118" fmla="*/ 2980 h 10000"/>
                <a:gd name="connsiteX119" fmla="*/ 522 w 10000"/>
                <a:gd name="connsiteY119" fmla="*/ 3116 h 10000"/>
                <a:gd name="connsiteX120" fmla="*/ 354 w 10000"/>
                <a:gd name="connsiteY120" fmla="*/ 3219 h 10000"/>
                <a:gd name="connsiteX121" fmla="*/ 191 w 10000"/>
                <a:gd name="connsiteY121" fmla="*/ 3291 h 10000"/>
                <a:gd name="connsiteX122" fmla="*/ 38 w 10000"/>
                <a:gd name="connsiteY122" fmla="*/ 3323 h 10000"/>
                <a:gd name="connsiteX123" fmla="*/ 38 w 10000"/>
                <a:gd name="connsiteY123" fmla="*/ 2223 h 10000"/>
                <a:gd name="connsiteX124" fmla="*/ 33 w 10000"/>
                <a:gd name="connsiteY124" fmla="*/ 2215 h 10000"/>
                <a:gd name="connsiteX125" fmla="*/ 19 w 10000"/>
                <a:gd name="connsiteY125" fmla="*/ 2199 h 10000"/>
                <a:gd name="connsiteX126" fmla="*/ 14 w 10000"/>
                <a:gd name="connsiteY126" fmla="*/ 2191 h 10000"/>
                <a:gd name="connsiteX127" fmla="*/ 0 w 10000"/>
                <a:gd name="connsiteY127" fmla="*/ 0 h 10000"/>
                <a:gd name="connsiteX0" fmla="*/ 118 w 10118"/>
                <a:gd name="connsiteY0" fmla="*/ 0 h 10000"/>
                <a:gd name="connsiteX1" fmla="*/ 1793 w 10118"/>
                <a:gd name="connsiteY1" fmla="*/ 0 h 10000"/>
                <a:gd name="connsiteX2" fmla="*/ 1888 w 10118"/>
                <a:gd name="connsiteY2" fmla="*/ 88 h 10000"/>
                <a:gd name="connsiteX3" fmla="*/ 1979 w 10118"/>
                <a:gd name="connsiteY3" fmla="*/ 175 h 10000"/>
                <a:gd name="connsiteX4" fmla="*/ 2061 w 10118"/>
                <a:gd name="connsiteY4" fmla="*/ 255 h 10000"/>
                <a:gd name="connsiteX5" fmla="*/ 2123 w 10118"/>
                <a:gd name="connsiteY5" fmla="*/ 319 h 10000"/>
                <a:gd name="connsiteX6" fmla="*/ 2180 w 10118"/>
                <a:gd name="connsiteY6" fmla="*/ 375 h 10000"/>
                <a:gd name="connsiteX7" fmla="*/ 2242 w 10118"/>
                <a:gd name="connsiteY7" fmla="*/ 430 h 10000"/>
                <a:gd name="connsiteX8" fmla="*/ 2300 w 10118"/>
                <a:gd name="connsiteY8" fmla="*/ 494 h 10000"/>
                <a:gd name="connsiteX9" fmla="*/ 2376 w 10118"/>
                <a:gd name="connsiteY9" fmla="*/ 566 h 10000"/>
                <a:gd name="connsiteX10" fmla="*/ 2467 w 10118"/>
                <a:gd name="connsiteY10" fmla="*/ 661 h 10000"/>
                <a:gd name="connsiteX11" fmla="*/ 2568 w 10118"/>
                <a:gd name="connsiteY11" fmla="*/ 757 h 10000"/>
                <a:gd name="connsiteX12" fmla="*/ 2673 w 10118"/>
                <a:gd name="connsiteY12" fmla="*/ 861 h 10000"/>
                <a:gd name="connsiteX13" fmla="*/ 2774 w 10118"/>
                <a:gd name="connsiteY13" fmla="*/ 964 h 10000"/>
                <a:gd name="connsiteX14" fmla="*/ 2879 w 10118"/>
                <a:gd name="connsiteY14" fmla="*/ 1068 h 10000"/>
                <a:gd name="connsiteX15" fmla="*/ 2974 w 10118"/>
                <a:gd name="connsiteY15" fmla="*/ 1163 h 10000"/>
                <a:gd name="connsiteX16" fmla="*/ 3056 w 10118"/>
                <a:gd name="connsiteY16" fmla="*/ 1243 h 10000"/>
                <a:gd name="connsiteX17" fmla="*/ 3118 w 10118"/>
                <a:gd name="connsiteY17" fmla="*/ 1307 h 10000"/>
                <a:gd name="connsiteX18" fmla="*/ 3161 w 10118"/>
                <a:gd name="connsiteY18" fmla="*/ 1347 h 10000"/>
                <a:gd name="connsiteX19" fmla="*/ 3180 w 10118"/>
                <a:gd name="connsiteY19" fmla="*/ 1363 h 10000"/>
                <a:gd name="connsiteX20" fmla="*/ 3199 w 10118"/>
                <a:gd name="connsiteY20" fmla="*/ 1347 h 10000"/>
                <a:gd name="connsiteX21" fmla="*/ 3238 w 10118"/>
                <a:gd name="connsiteY21" fmla="*/ 1307 h 10000"/>
                <a:gd name="connsiteX22" fmla="*/ 3295 w 10118"/>
                <a:gd name="connsiteY22" fmla="*/ 1259 h 10000"/>
                <a:gd name="connsiteX23" fmla="*/ 3376 w 10118"/>
                <a:gd name="connsiteY23" fmla="*/ 1179 h 10000"/>
                <a:gd name="connsiteX24" fmla="*/ 3462 w 10118"/>
                <a:gd name="connsiteY24" fmla="*/ 1100 h 10000"/>
                <a:gd name="connsiteX25" fmla="*/ 3553 w 10118"/>
                <a:gd name="connsiteY25" fmla="*/ 1020 h 10000"/>
                <a:gd name="connsiteX26" fmla="*/ 3663 w 10118"/>
                <a:gd name="connsiteY26" fmla="*/ 924 h 10000"/>
                <a:gd name="connsiteX27" fmla="*/ 3759 w 10118"/>
                <a:gd name="connsiteY27" fmla="*/ 821 h 10000"/>
                <a:gd name="connsiteX28" fmla="*/ 3869 w 10118"/>
                <a:gd name="connsiteY28" fmla="*/ 725 h 10000"/>
                <a:gd name="connsiteX29" fmla="*/ 3960 w 10118"/>
                <a:gd name="connsiteY29" fmla="*/ 645 h 10000"/>
                <a:gd name="connsiteX30" fmla="*/ 4046 w 10118"/>
                <a:gd name="connsiteY30" fmla="*/ 558 h 10000"/>
                <a:gd name="connsiteX31" fmla="*/ 4118 w 10118"/>
                <a:gd name="connsiteY31" fmla="*/ 494 h 10000"/>
                <a:gd name="connsiteX32" fmla="*/ 4175 w 10118"/>
                <a:gd name="connsiteY32" fmla="*/ 446 h 10000"/>
                <a:gd name="connsiteX33" fmla="*/ 4204 w 10118"/>
                <a:gd name="connsiteY33" fmla="*/ 414 h 10000"/>
                <a:gd name="connsiteX34" fmla="*/ 4434 w 10118"/>
                <a:gd name="connsiteY34" fmla="*/ 207 h 10000"/>
                <a:gd name="connsiteX35" fmla="*/ 4659 w 10118"/>
                <a:gd name="connsiteY35" fmla="*/ 0 h 10000"/>
                <a:gd name="connsiteX36" fmla="*/ 10118 w 10118"/>
                <a:gd name="connsiteY36" fmla="*/ 0 h 10000"/>
                <a:gd name="connsiteX37" fmla="*/ 10118 w 10118"/>
                <a:gd name="connsiteY37" fmla="*/ 10000 h 10000"/>
                <a:gd name="connsiteX38" fmla="*/ 118 w 10118"/>
                <a:gd name="connsiteY38" fmla="*/ 10000 h 10000"/>
                <a:gd name="connsiteX39" fmla="*/ 118 w 10118"/>
                <a:gd name="connsiteY39" fmla="*/ 8303 h 10000"/>
                <a:gd name="connsiteX40" fmla="*/ 137 w 10118"/>
                <a:gd name="connsiteY40" fmla="*/ 8327 h 10000"/>
                <a:gd name="connsiteX41" fmla="*/ 156 w 10118"/>
                <a:gd name="connsiteY41" fmla="*/ 7163 h 10000"/>
                <a:gd name="connsiteX42" fmla="*/ 276 w 10118"/>
                <a:gd name="connsiteY42" fmla="*/ 7155 h 10000"/>
                <a:gd name="connsiteX43" fmla="*/ 400 w 10118"/>
                <a:gd name="connsiteY43" fmla="*/ 7131 h 10000"/>
                <a:gd name="connsiteX44" fmla="*/ 515 w 10118"/>
                <a:gd name="connsiteY44" fmla="*/ 7100 h 10000"/>
                <a:gd name="connsiteX45" fmla="*/ 568 w 10118"/>
                <a:gd name="connsiteY45" fmla="*/ 7076 h 10000"/>
                <a:gd name="connsiteX46" fmla="*/ 644 w 10118"/>
                <a:gd name="connsiteY46" fmla="*/ 7044 h 10000"/>
                <a:gd name="connsiteX47" fmla="*/ 793 w 10118"/>
                <a:gd name="connsiteY47" fmla="*/ 7004 h 10000"/>
                <a:gd name="connsiteX48" fmla="*/ 845 w 10118"/>
                <a:gd name="connsiteY48" fmla="*/ 6996 h 10000"/>
                <a:gd name="connsiteX49" fmla="*/ 845 w 10118"/>
                <a:gd name="connsiteY49" fmla="*/ 6964 h 10000"/>
                <a:gd name="connsiteX50" fmla="*/ 927 w 10118"/>
                <a:gd name="connsiteY50" fmla="*/ 6956 h 10000"/>
                <a:gd name="connsiteX51" fmla="*/ 1032 w 10118"/>
                <a:gd name="connsiteY51" fmla="*/ 6916 h 10000"/>
                <a:gd name="connsiteX52" fmla="*/ 1147 w 10118"/>
                <a:gd name="connsiteY52" fmla="*/ 6861 h 10000"/>
                <a:gd name="connsiteX53" fmla="*/ 1257 w 10118"/>
                <a:gd name="connsiteY53" fmla="*/ 6789 h 10000"/>
                <a:gd name="connsiteX54" fmla="*/ 1372 w 10118"/>
                <a:gd name="connsiteY54" fmla="*/ 6725 h 10000"/>
                <a:gd name="connsiteX55" fmla="*/ 1467 w 10118"/>
                <a:gd name="connsiteY55" fmla="*/ 6661 h 10000"/>
                <a:gd name="connsiteX56" fmla="*/ 1544 w 10118"/>
                <a:gd name="connsiteY56" fmla="*/ 6622 h 10000"/>
                <a:gd name="connsiteX57" fmla="*/ 1764 w 10118"/>
                <a:gd name="connsiteY57" fmla="*/ 6462 h 10000"/>
                <a:gd name="connsiteX58" fmla="*/ 1965 w 10118"/>
                <a:gd name="connsiteY58" fmla="*/ 6303 h 10000"/>
                <a:gd name="connsiteX59" fmla="*/ 2161 w 10118"/>
                <a:gd name="connsiteY59" fmla="*/ 6112 h 10000"/>
                <a:gd name="connsiteX60" fmla="*/ 2443 w 10118"/>
                <a:gd name="connsiteY60" fmla="*/ 5809 h 10000"/>
                <a:gd name="connsiteX61" fmla="*/ 2702 w 10118"/>
                <a:gd name="connsiteY61" fmla="*/ 5474 h 10000"/>
                <a:gd name="connsiteX62" fmla="*/ 2941 w 10118"/>
                <a:gd name="connsiteY62" fmla="*/ 5124 h 10000"/>
                <a:gd name="connsiteX63" fmla="*/ 3180 w 10118"/>
                <a:gd name="connsiteY63" fmla="*/ 4749 h 10000"/>
                <a:gd name="connsiteX64" fmla="*/ 3218 w 10118"/>
                <a:gd name="connsiteY64" fmla="*/ 4685 h 10000"/>
                <a:gd name="connsiteX65" fmla="*/ 3266 w 10118"/>
                <a:gd name="connsiteY65" fmla="*/ 4590 h 10000"/>
                <a:gd name="connsiteX66" fmla="*/ 3319 w 10118"/>
                <a:gd name="connsiteY66" fmla="*/ 4510 h 10000"/>
                <a:gd name="connsiteX67" fmla="*/ 3367 w 10118"/>
                <a:gd name="connsiteY67" fmla="*/ 4414 h 10000"/>
                <a:gd name="connsiteX68" fmla="*/ 3400 w 10118"/>
                <a:gd name="connsiteY68" fmla="*/ 4351 h 10000"/>
                <a:gd name="connsiteX69" fmla="*/ 3491 w 10118"/>
                <a:gd name="connsiteY69" fmla="*/ 4135 h 10000"/>
                <a:gd name="connsiteX70" fmla="*/ 3582 w 10118"/>
                <a:gd name="connsiteY70" fmla="*/ 3904 h 10000"/>
                <a:gd name="connsiteX71" fmla="*/ 3707 w 10118"/>
                <a:gd name="connsiteY71" fmla="*/ 3594 h 10000"/>
                <a:gd name="connsiteX72" fmla="*/ 3817 w 10118"/>
                <a:gd name="connsiteY72" fmla="*/ 3283 h 10000"/>
                <a:gd name="connsiteX73" fmla="*/ 3922 w 10118"/>
                <a:gd name="connsiteY73" fmla="*/ 2948 h 10000"/>
                <a:gd name="connsiteX74" fmla="*/ 4022 w 10118"/>
                <a:gd name="connsiteY74" fmla="*/ 2606 h 10000"/>
                <a:gd name="connsiteX75" fmla="*/ 4118 w 10118"/>
                <a:gd name="connsiteY75" fmla="*/ 2247 h 10000"/>
                <a:gd name="connsiteX76" fmla="*/ 4190 w 10118"/>
                <a:gd name="connsiteY76" fmla="*/ 1857 h 10000"/>
                <a:gd name="connsiteX77" fmla="*/ 4242 w 10118"/>
                <a:gd name="connsiteY77" fmla="*/ 1570 h 10000"/>
                <a:gd name="connsiteX78" fmla="*/ 4281 w 10118"/>
                <a:gd name="connsiteY78" fmla="*/ 1259 h 10000"/>
                <a:gd name="connsiteX79" fmla="*/ 4300 w 10118"/>
                <a:gd name="connsiteY79" fmla="*/ 1139 h 10000"/>
                <a:gd name="connsiteX80" fmla="*/ 4319 w 10118"/>
                <a:gd name="connsiteY80" fmla="*/ 1004 h 10000"/>
                <a:gd name="connsiteX81" fmla="*/ 4338 w 10118"/>
                <a:gd name="connsiteY81" fmla="*/ 853 h 10000"/>
                <a:gd name="connsiteX82" fmla="*/ 4348 w 10118"/>
                <a:gd name="connsiteY82" fmla="*/ 717 h 10000"/>
                <a:gd name="connsiteX83" fmla="*/ 4352 w 10118"/>
                <a:gd name="connsiteY83" fmla="*/ 598 h 10000"/>
                <a:gd name="connsiteX84" fmla="*/ 4348 w 10118"/>
                <a:gd name="connsiteY84" fmla="*/ 590 h 10000"/>
                <a:gd name="connsiteX85" fmla="*/ 3180 w 10118"/>
                <a:gd name="connsiteY85" fmla="*/ 1713 h 10000"/>
                <a:gd name="connsiteX86" fmla="*/ 3142 w 10118"/>
                <a:gd name="connsiteY86" fmla="*/ 1681 h 10000"/>
                <a:gd name="connsiteX87" fmla="*/ 3085 w 10118"/>
                <a:gd name="connsiteY87" fmla="*/ 1633 h 10000"/>
                <a:gd name="connsiteX88" fmla="*/ 3013 w 10118"/>
                <a:gd name="connsiteY88" fmla="*/ 1554 h 10000"/>
                <a:gd name="connsiteX89" fmla="*/ 2927 w 10118"/>
                <a:gd name="connsiteY89" fmla="*/ 1474 h 10000"/>
                <a:gd name="connsiteX90" fmla="*/ 2817 w 10118"/>
                <a:gd name="connsiteY90" fmla="*/ 1378 h 10000"/>
                <a:gd name="connsiteX91" fmla="*/ 2711 w 10118"/>
                <a:gd name="connsiteY91" fmla="*/ 1275 h 10000"/>
                <a:gd name="connsiteX92" fmla="*/ 2486 w 10118"/>
                <a:gd name="connsiteY92" fmla="*/ 1068 h 10000"/>
                <a:gd name="connsiteX93" fmla="*/ 2381 w 10118"/>
                <a:gd name="connsiteY93" fmla="*/ 964 h 10000"/>
                <a:gd name="connsiteX94" fmla="*/ 2276 w 10118"/>
                <a:gd name="connsiteY94" fmla="*/ 869 h 10000"/>
                <a:gd name="connsiteX95" fmla="*/ 2180 w 10118"/>
                <a:gd name="connsiteY95" fmla="*/ 781 h 10000"/>
                <a:gd name="connsiteX96" fmla="*/ 2108 w 10118"/>
                <a:gd name="connsiteY96" fmla="*/ 701 h 10000"/>
                <a:gd name="connsiteX97" fmla="*/ 2041 w 10118"/>
                <a:gd name="connsiteY97" fmla="*/ 653 h 10000"/>
                <a:gd name="connsiteX98" fmla="*/ 2008 w 10118"/>
                <a:gd name="connsiteY98" fmla="*/ 614 h 10000"/>
                <a:gd name="connsiteX99" fmla="*/ 1989 w 10118"/>
                <a:gd name="connsiteY99" fmla="*/ 598 h 10000"/>
                <a:gd name="connsiteX100" fmla="*/ 1955 w 10118"/>
                <a:gd name="connsiteY100" fmla="*/ 598 h 10000"/>
                <a:gd name="connsiteX101" fmla="*/ 1946 w 10118"/>
                <a:gd name="connsiteY101" fmla="*/ 757 h 10000"/>
                <a:gd name="connsiteX102" fmla="*/ 1917 w 10118"/>
                <a:gd name="connsiteY102" fmla="*/ 892 h 10000"/>
                <a:gd name="connsiteX103" fmla="*/ 1888 w 10118"/>
                <a:gd name="connsiteY103" fmla="*/ 1028 h 10000"/>
                <a:gd name="connsiteX104" fmla="*/ 1850 w 10118"/>
                <a:gd name="connsiteY104" fmla="*/ 1139 h 10000"/>
                <a:gd name="connsiteX105" fmla="*/ 1826 w 10118"/>
                <a:gd name="connsiteY105" fmla="*/ 1227 h 10000"/>
                <a:gd name="connsiteX106" fmla="*/ 1802 w 10118"/>
                <a:gd name="connsiteY106" fmla="*/ 1331 h 10000"/>
                <a:gd name="connsiteX107" fmla="*/ 1764 w 10118"/>
                <a:gd name="connsiteY107" fmla="*/ 1450 h 10000"/>
                <a:gd name="connsiteX108" fmla="*/ 1740 w 10118"/>
                <a:gd name="connsiteY108" fmla="*/ 1554 h 10000"/>
                <a:gd name="connsiteX109" fmla="*/ 1711 w 10118"/>
                <a:gd name="connsiteY109" fmla="*/ 1633 h 10000"/>
                <a:gd name="connsiteX110" fmla="*/ 1649 w 10118"/>
                <a:gd name="connsiteY110" fmla="*/ 1753 h 10000"/>
                <a:gd name="connsiteX111" fmla="*/ 1582 w 10118"/>
                <a:gd name="connsiteY111" fmla="*/ 1888 h 10000"/>
                <a:gd name="connsiteX112" fmla="*/ 1520 w 10118"/>
                <a:gd name="connsiteY112" fmla="*/ 2016 h 10000"/>
                <a:gd name="connsiteX113" fmla="*/ 1419 w 10118"/>
                <a:gd name="connsiteY113" fmla="*/ 2199 h 10000"/>
                <a:gd name="connsiteX114" fmla="*/ 1314 w 10118"/>
                <a:gd name="connsiteY114" fmla="*/ 2390 h 10000"/>
                <a:gd name="connsiteX115" fmla="*/ 1218 w 10118"/>
                <a:gd name="connsiteY115" fmla="*/ 2526 h 10000"/>
                <a:gd name="connsiteX116" fmla="*/ 1094 w 10118"/>
                <a:gd name="connsiteY116" fmla="*/ 2669 h 10000"/>
                <a:gd name="connsiteX117" fmla="*/ 955 w 10118"/>
                <a:gd name="connsiteY117" fmla="*/ 2829 h 10000"/>
                <a:gd name="connsiteX118" fmla="*/ 802 w 10118"/>
                <a:gd name="connsiteY118" fmla="*/ 2980 h 10000"/>
                <a:gd name="connsiteX119" fmla="*/ 640 w 10118"/>
                <a:gd name="connsiteY119" fmla="*/ 3116 h 10000"/>
                <a:gd name="connsiteX120" fmla="*/ 472 w 10118"/>
                <a:gd name="connsiteY120" fmla="*/ 3219 h 10000"/>
                <a:gd name="connsiteX121" fmla="*/ 309 w 10118"/>
                <a:gd name="connsiteY121" fmla="*/ 3291 h 10000"/>
                <a:gd name="connsiteX122" fmla="*/ 156 w 10118"/>
                <a:gd name="connsiteY122" fmla="*/ 3323 h 10000"/>
                <a:gd name="connsiteX123" fmla="*/ 156 w 10118"/>
                <a:gd name="connsiteY123" fmla="*/ 2223 h 10000"/>
                <a:gd name="connsiteX124" fmla="*/ 151 w 10118"/>
                <a:gd name="connsiteY124" fmla="*/ 2215 h 10000"/>
                <a:gd name="connsiteX125" fmla="*/ 137 w 10118"/>
                <a:gd name="connsiteY125" fmla="*/ 2199 h 10000"/>
                <a:gd name="connsiteX126" fmla="*/ 118 w 10118"/>
                <a:gd name="connsiteY126" fmla="*/ 0 h 10000"/>
                <a:gd name="connsiteX0" fmla="*/ 115 w 10115"/>
                <a:gd name="connsiteY0" fmla="*/ 0 h 10000"/>
                <a:gd name="connsiteX1" fmla="*/ 1790 w 10115"/>
                <a:gd name="connsiteY1" fmla="*/ 0 h 10000"/>
                <a:gd name="connsiteX2" fmla="*/ 1885 w 10115"/>
                <a:gd name="connsiteY2" fmla="*/ 88 h 10000"/>
                <a:gd name="connsiteX3" fmla="*/ 1976 w 10115"/>
                <a:gd name="connsiteY3" fmla="*/ 175 h 10000"/>
                <a:gd name="connsiteX4" fmla="*/ 2058 w 10115"/>
                <a:gd name="connsiteY4" fmla="*/ 255 h 10000"/>
                <a:gd name="connsiteX5" fmla="*/ 2120 w 10115"/>
                <a:gd name="connsiteY5" fmla="*/ 319 h 10000"/>
                <a:gd name="connsiteX6" fmla="*/ 2177 w 10115"/>
                <a:gd name="connsiteY6" fmla="*/ 375 h 10000"/>
                <a:gd name="connsiteX7" fmla="*/ 2239 w 10115"/>
                <a:gd name="connsiteY7" fmla="*/ 430 h 10000"/>
                <a:gd name="connsiteX8" fmla="*/ 2297 w 10115"/>
                <a:gd name="connsiteY8" fmla="*/ 494 h 10000"/>
                <a:gd name="connsiteX9" fmla="*/ 2373 w 10115"/>
                <a:gd name="connsiteY9" fmla="*/ 566 h 10000"/>
                <a:gd name="connsiteX10" fmla="*/ 2464 w 10115"/>
                <a:gd name="connsiteY10" fmla="*/ 661 h 10000"/>
                <a:gd name="connsiteX11" fmla="*/ 2565 w 10115"/>
                <a:gd name="connsiteY11" fmla="*/ 757 h 10000"/>
                <a:gd name="connsiteX12" fmla="*/ 2670 w 10115"/>
                <a:gd name="connsiteY12" fmla="*/ 861 h 10000"/>
                <a:gd name="connsiteX13" fmla="*/ 2771 w 10115"/>
                <a:gd name="connsiteY13" fmla="*/ 964 h 10000"/>
                <a:gd name="connsiteX14" fmla="*/ 2876 w 10115"/>
                <a:gd name="connsiteY14" fmla="*/ 1068 h 10000"/>
                <a:gd name="connsiteX15" fmla="*/ 2971 w 10115"/>
                <a:gd name="connsiteY15" fmla="*/ 1163 h 10000"/>
                <a:gd name="connsiteX16" fmla="*/ 3053 w 10115"/>
                <a:gd name="connsiteY16" fmla="*/ 1243 h 10000"/>
                <a:gd name="connsiteX17" fmla="*/ 3115 w 10115"/>
                <a:gd name="connsiteY17" fmla="*/ 1307 h 10000"/>
                <a:gd name="connsiteX18" fmla="*/ 3158 w 10115"/>
                <a:gd name="connsiteY18" fmla="*/ 1347 h 10000"/>
                <a:gd name="connsiteX19" fmla="*/ 3177 w 10115"/>
                <a:gd name="connsiteY19" fmla="*/ 1363 h 10000"/>
                <a:gd name="connsiteX20" fmla="*/ 3196 w 10115"/>
                <a:gd name="connsiteY20" fmla="*/ 1347 h 10000"/>
                <a:gd name="connsiteX21" fmla="*/ 3235 w 10115"/>
                <a:gd name="connsiteY21" fmla="*/ 1307 h 10000"/>
                <a:gd name="connsiteX22" fmla="*/ 3292 w 10115"/>
                <a:gd name="connsiteY22" fmla="*/ 1259 h 10000"/>
                <a:gd name="connsiteX23" fmla="*/ 3373 w 10115"/>
                <a:gd name="connsiteY23" fmla="*/ 1179 h 10000"/>
                <a:gd name="connsiteX24" fmla="*/ 3459 w 10115"/>
                <a:gd name="connsiteY24" fmla="*/ 1100 h 10000"/>
                <a:gd name="connsiteX25" fmla="*/ 3550 w 10115"/>
                <a:gd name="connsiteY25" fmla="*/ 1020 h 10000"/>
                <a:gd name="connsiteX26" fmla="*/ 3660 w 10115"/>
                <a:gd name="connsiteY26" fmla="*/ 924 h 10000"/>
                <a:gd name="connsiteX27" fmla="*/ 3756 w 10115"/>
                <a:gd name="connsiteY27" fmla="*/ 821 h 10000"/>
                <a:gd name="connsiteX28" fmla="*/ 3866 w 10115"/>
                <a:gd name="connsiteY28" fmla="*/ 725 h 10000"/>
                <a:gd name="connsiteX29" fmla="*/ 3957 w 10115"/>
                <a:gd name="connsiteY29" fmla="*/ 645 h 10000"/>
                <a:gd name="connsiteX30" fmla="*/ 4043 w 10115"/>
                <a:gd name="connsiteY30" fmla="*/ 558 h 10000"/>
                <a:gd name="connsiteX31" fmla="*/ 4115 w 10115"/>
                <a:gd name="connsiteY31" fmla="*/ 494 h 10000"/>
                <a:gd name="connsiteX32" fmla="*/ 4172 w 10115"/>
                <a:gd name="connsiteY32" fmla="*/ 446 h 10000"/>
                <a:gd name="connsiteX33" fmla="*/ 4201 w 10115"/>
                <a:gd name="connsiteY33" fmla="*/ 414 h 10000"/>
                <a:gd name="connsiteX34" fmla="*/ 4431 w 10115"/>
                <a:gd name="connsiteY34" fmla="*/ 207 h 10000"/>
                <a:gd name="connsiteX35" fmla="*/ 4656 w 10115"/>
                <a:gd name="connsiteY35" fmla="*/ 0 h 10000"/>
                <a:gd name="connsiteX36" fmla="*/ 10115 w 10115"/>
                <a:gd name="connsiteY36" fmla="*/ 0 h 10000"/>
                <a:gd name="connsiteX37" fmla="*/ 10115 w 10115"/>
                <a:gd name="connsiteY37" fmla="*/ 10000 h 10000"/>
                <a:gd name="connsiteX38" fmla="*/ 115 w 10115"/>
                <a:gd name="connsiteY38" fmla="*/ 10000 h 10000"/>
                <a:gd name="connsiteX39" fmla="*/ 115 w 10115"/>
                <a:gd name="connsiteY39" fmla="*/ 8303 h 10000"/>
                <a:gd name="connsiteX40" fmla="*/ 134 w 10115"/>
                <a:gd name="connsiteY40" fmla="*/ 8327 h 10000"/>
                <a:gd name="connsiteX41" fmla="*/ 153 w 10115"/>
                <a:gd name="connsiteY41" fmla="*/ 7163 h 10000"/>
                <a:gd name="connsiteX42" fmla="*/ 273 w 10115"/>
                <a:gd name="connsiteY42" fmla="*/ 7155 h 10000"/>
                <a:gd name="connsiteX43" fmla="*/ 397 w 10115"/>
                <a:gd name="connsiteY43" fmla="*/ 7131 h 10000"/>
                <a:gd name="connsiteX44" fmla="*/ 512 w 10115"/>
                <a:gd name="connsiteY44" fmla="*/ 7100 h 10000"/>
                <a:gd name="connsiteX45" fmla="*/ 565 w 10115"/>
                <a:gd name="connsiteY45" fmla="*/ 7076 h 10000"/>
                <a:gd name="connsiteX46" fmla="*/ 641 w 10115"/>
                <a:gd name="connsiteY46" fmla="*/ 7044 h 10000"/>
                <a:gd name="connsiteX47" fmla="*/ 790 w 10115"/>
                <a:gd name="connsiteY47" fmla="*/ 7004 h 10000"/>
                <a:gd name="connsiteX48" fmla="*/ 842 w 10115"/>
                <a:gd name="connsiteY48" fmla="*/ 6996 h 10000"/>
                <a:gd name="connsiteX49" fmla="*/ 842 w 10115"/>
                <a:gd name="connsiteY49" fmla="*/ 6964 h 10000"/>
                <a:gd name="connsiteX50" fmla="*/ 924 w 10115"/>
                <a:gd name="connsiteY50" fmla="*/ 6956 h 10000"/>
                <a:gd name="connsiteX51" fmla="*/ 1029 w 10115"/>
                <a:gd name="connsiteY51" fmla="*/ 6916 h 10000"/>
                <a:gd name="connsiteX52" fmla="*/ 1144 w 10115"/>
                <a:gd name="connsiteY52" fmla="*/ 6861 h 10000"/>
                <a:gd name="connsiteX53" fmla="*/ 1254 w 10115"/>
                <a:gd name="connsiteY53" fmla="*/ 6789 h 10000"/>
                <a:gd name="connsiteX54" fmla="*/ 1369 w 10115"/>
                <a:gd name="connsiteY54" fmla="*/ 6725 h 10000"/>
                <a:gd name="connsiteX55" fmla="*/ 1464 w 10115"/>
                <a:gd name="connsiteY55" fmla="*/ 6661 h 10000"/>
                <a:gd name="connsiteX56" fmla="*/ 1541 w 10115"/>
                <a:gd name="connsiteY56" fmla="*/ 6622 h 10000"/>
                <a:gd name="connsiteX57" fmla="*/ 1761 w 10115"/>
                <a:gd name="connsiteY57" fmla="*/ 6462 h 10000"/>
                <a:gd name="connsiteX58" fmla="*/ 1962 w 10115"/>
                <a:gd name="connsiteY58" fmla="*/ 6303 h 10000"/>
                <a:gd name="connsiteX59" fmla="*/ 2158 w 10115"/>
                <a:gd name="connsiteY59" fmla="*/ 6112 h 10000"/>
                <a:gd name="connsiteX60" fmla="*/ 2440 w 10115"/>
                <a:gd name="connsiteY60" fmla="*/ 5809 h 10000"/>
                <a:gd name="connsiteX61" fmla="*/ 2699 w 10115"/>
                <a:gd name="connsiteY61" fmla="*/ 5474 h 10000"/>
                <a:gd name="connsiteX62" fmla="*/ 2938 w 10115"/>
                <a:gd name="connsiteY62" fmla="*/ 5124 h 10000"/>
                <a:gd name="connsiteX63" fmla="*/ 3177 w 10115"/>
                <a:gd name="connsiteY63" fmla="*/ 4749 h 10000"/>
                <a:gd name="connsiteX64" fmla="*/ 3215 w 10115"/>
                <a:gd name="connsiteY64" fmla="*/ 4685 h 10000"/>
                <a:gd name="connsiteX65" fmla="*/ 3263 w 10115"/>
                <a:gd name="connsiteY65" fmla="*/ 4590 h 10000"/>
                <a:gd name="connsiteX66" fmla="*/ 3316 w 10115"/>
                <a:gd name="connsiteY66" fmla="*/ 4510 h 10000"/>
                <a:gd name="connsiteX67" fmla="*/ 3364 w 10115"/>
                <a:gd name="connsiteY67" fmla="*/ 4414 h 10000"/>
                <a:gd name="connsiteX68" fmla="*/ 3397 w 10115"/>
                <a:gd name="connsiteY68" fmla="*/ 4351 h 10000"/>
                <a:gd name="connsiteX69" fmla="*/ 3488 w 10115"/>
                <a:gd name="connsiteY69" fmla="*/ 4135 h 10000"/>
                <a:gd name="connsiteX70" fmla="*/ 3579 w 10115"/>
                <a:gd name="connsiteY70" fmla="*/ 3904 h 10000"/>
                <a:gd name="connsiteX71" fmla="*/ 3704 w 10115"/>
                <a:gd name="connsiteY71" fmla="*/ 3594 h 10000"/>
                <a:gd name="connsiteX72" fmla="*/ 3814 w 10115"/>
                <a:gd name="connsiteY72" fmla="*/ 3283 h 10000"/>
                <a:gd name="connsiteX73" fmla="*/ 3919 w 10115"/>
                <a:gd name="connsiteY73" fmla="*/ 2948 h 10000"/>
                <a:gd name="connsiteX74" fmla="*/ 4019 w 10115"/>
                <a:gd name="connsiteY74" fmla="*/ 2606 h 10000"/>
                <a:gd name="connsiteX75" fmla="*/ 4115 w 10115"/>
                <a:gd name="connsiteY75" fmla="*/ 2247 h 10000"/>
                <a:gd name="connsiteX76" fmla="*/ 4187 w 10115"/>
                <a:gd name="connsiteY76" fmla="*/ 1857 h 10000"/>
                <a:gd name="connsiteX77" fmla="*/ 4239 w 10115"/>
                <a:gd name="connsiteY77" fmla="*/ 1570 h 10000"/>
                <a:gd name="connsiteX78" fmla="*/ 4278 w 10115"/>
                <a:gd name="connsiteY78" fmla="*/ 1259 h 10000"/>
                <a:gd name="connsiteX79" fmla="*/ 4297 w 10115"/>
                <a:gd name="connsiteY79" fmla="*/ 1139 h 10000"/>
                <a:gd name="connsiteX80" fmla="*/ 4316 w 10115"/>
                <a:gd name="connsiteY80" fmla="*/ 1004 h 10000"/>
                <a:gd name="connsiteX81" fmla="*/ 4335 w 10115"/>
                <a:gd name="connsiteY81" fmla="*/ 853 h 10000"/>
                <a:gd name="connsiteX82" fmla="*/ 4345 w 10115"/>
                <a:gd name="connsiteY82" fmla="*/ 717 h 10000"/>
                <a:gd name="connsiteX83" fmla="*/ 4349 w 10115"/>
                <a:gd name="connsiteY83" fmla="*/ 598 h 10000"/>
                <a:gd name="connsiteX84" fmla="*/ 4345 w 10115"/>
                <a:gd name="connsiteY84" fmla="*/ 590 h 10000"/>
                <a:gd name="connsiteX85" fmla="*/ 3177 w 10115"/>
                <a:gd name="connsiteY85" fmla="*/ 1713 h 10000"/>
                <a:gd name="connsiteX86" fmla="*/ 3139 w 10115"/>
                <a:gd name="connsiteY86" fmla="*/ 1681 h 10000"/>
                <a:gd name="connsiteX87" fmla="*/ 3082 w 10115"/>
                <a:gd name="connsiteY87" fmla="*/ 1633 h 10000"/>
                <a:gd name="connsiteX88" fmla="*/ 3010 w 10115"/>
                <a:gd name="connsiteY88" fmla="*/ 1554 h 10000"/>
                <a:gd name="connsiteX89" fmla="*/ 2924 w 10115"/>
                <a:gd name="connsiteY89" fmla="*/ 1474 h 10000"/>
                <a:gd name="connsiteX90" fmla="*/ 2814 w 10115"/>
                <a:gd name="connsiteY90" fmla="*/ 1378 h 10000"/>
                <a:gd name="connsiteX91" fmla="*/ 2708 w 10115"/>
                <a:gd name="connsiteY91" fmla="*/ 1275 h 10000"/>
                <a:gd name="connsiteX92" fmla="*/ 2483 w 10115"/>
                <a:gd name="connsiteY92" fmla="*/ 1068 h 10000"/>
                <a:gd name="connsiteX93" fmla="*/ 2378 w 10115"/>
                <a:gd name="connsiteY93" fmla="*/ 964 h 10000"/>
                <a:gd name="connsiteX94" fmla="*/ 2273 w 10115"/>
                <a:gd name="connsiteY94" fmla="*/ 869 h 10000"/>
                <a:gd name="connsiteX95" fmla="*/ 2177 w 10115"/>
                <a:gd name="connsiteY95" fmla="*/ 781 h 10000"/>
                <a:gd name="connsiteX96" fmla="*/ 2105 w 10115"/>
                <a:gd name="connsiteY96" fmla="*/ 701 h 10000"/>
                <a:gd name="connsiteX97" fmla="*/ 2038 w 10115"/>
                <a:gd name="connsiteY97" fmla="*/ 653 h 10000"/>
                <a:gd name="connsiteX98" fmla="*/ 2005 w 10115"/>
                <a:gd name="connsiteY98" fmla="*/ 614 h 10000"/>
                <a:gd name="connsiteX99" fmla="*/ 1986 w 10115"/>
                <a:gd name="connsiteY99" fmla="*/ 598 h 10000"/>
                <a:gd name="connsiteX100" fmla="*/ 1952 w 10115"/>
                <a:gd name="connsiteY100" fmla="*/ 598 h 10000"/>
                <a:gd name="connsiteX101" fmla="*/ 1943 w 10115"/>
                <a:gd name="connsiteY101" fmla="*/ 757 h 10000"/>
                <a:gd name="connsiteX102" fmla="*/ 1914 w 10115"/>
                <a:gd name="connsiteY102" fmla="*/ 892 h 10000"/>
                <a:gd name="connsiteX103" fmla="*/ 1885 w 10115"/>
                <a:gd name="connsiteY103" fmla="*/ 1028 h 10000"/>
                <a:gd name="connsiteX104" fmla="*/ 1847 w 10115"/>
                <a:gd name="connsiteY104" fmla="*/ 1139 h 10000"/>
                <a:gd name="connsiteX105" fmla="*/ 1823 w 10115"/>
                <a:gd name="connsiteY105" fmla="*/ 1227 h 10000"/>
                <a:gd name="connsiteX106" fmla="*/ 1799 w 10115"/>
                <a:gd name="connsiteY106" fmla="*/ 1331 h 10000"/>
                <a:gd name="connsiteX107" fmla="*/ 1761 w 10115"/>
                <a:gd name="connsiteY107" fmla="*/ 1450 h 10000"/>
                <a:gd name="connsiteX108" fmla="*/ 1737 w 10115"/>
                <a:gd name="connsiteY108" fmla="*/ 1554 h 10000"/>
                <a:gd name="connsiteX109" fmla="*/ 1708 w 10115"/>
                <a:gd name="connsiteY109" fmla="*/ 1633 h 10000"/>
                <a:gd name="connsiteX110" fmla="*/ 1646 w 10115"/>
                <a:gd name="connsiteY110" fmla="*/ 1753 h 10000"/>
                <a:gd name="connsiteX111" fmla="*/ 1579 w 10115"/>
                <a:gd name="connsiteY111" fmla="*/ 1888 h 10000"/>
                <a:gd name="connsiteX112" fmla="*/ 1517 w 10115"/>
                <a:gd name="connsiteY112" fmla="*/ 2016 h 10000"/>
                <a:gd name="connsiteX113" fmla="*/ 1416 w 10115"/>
                <a:gd name="connsiteY113" fmla="*/ 2199 h 10000"/>
                <a:gd name="connsiteX114" fmla="*/ 1311 w 10115"/>
                <a:gd name="connsiteY114" fmla="*/ 2390 h 10000"/>
                <a:gd name="connsiteX115" fmla="*/ 1215 w 10115"/>
                <a:gd name="connsiteY115" fmla="*/ 2526 h 10000"/>
                <a:gd name="connsiteX116" fmla="*/ 1091 w 10115"/>
                <a:gd name="connsiteY116" fmla="*/ 2669 h 10000"/>
                <a:gd name="connsiteX117" fmla="*/ 952 w 10115"/>
                <a:gd name="connsiteY117" fmla="*/ 2829 h 10000"/>
                <a:gd name="connsiteX118" fmla="*/ 799 w 10115"/>
                <a:gd name="connsiteY118" fmla="*/ 2980 h 10000"/>
                <a:gd name="connsiteX119" fmla="*/ 637 w 10115"/>
                <a:gd name="connsiteY119" fmla="*/ 3116 h 10000"/>
                <a:gd name="connsiteX120" fmla="*/ 469 w 10115"/>
                <a:gd name="connsiteY120" fmla="*/ 3219 h 10000"/>
                <a:gd name="connsiteX121" fmla="*/ 306 w 10115"/>
                <a:gd name="connsiteY121" fmla="*/ 3291 h 10000"/>
                <a:gd name="connsiteX122" fmla="*/ 153 w 10115"/>
                <a:gd name="connsiteY122" fmla="*/ 3323 h 10000"/>
                <a:gd name="connsiteX123" fmla="*/ 153 w 10115"/>
                <a:gd name="connsiteY123" fmla="*/ 2223 h 10000"/>
                <a:gd name="connsiteX124" fmla="*/ 148 w 10115"/>
                <a:gd name="connsiteY124" fmla="*/ 2215 h 10000"/>
                <a:gd name="connsiteX125" fmla="*/ 115 w 10115"/>
                <a:gd name="connsiteY125" fmla="*/ 0 h 10000"/>
                <a:gd name="connsiteX0" fmla="*/ 114 w 10114"/>
                <a:gd name="connsiteY0" fmla="*/ 0 h 10000"/>
                <a:gd name="connsiteX1" fmla="*/ 1789 w 10114"/>
                <a:gd name="connsiteY1" fmla="*/ 0 h 10000"/>
                <a:gd name="connsiteX2" fmla="*/ 1884 w 10114"/>
                <a:gd name="connsiteY2" fmla="*/ 88 h 10000"/>
                <a:gd name="connsiteX3" fmla="*/ 1975 w 10114"/>
                <a:gd name="connsiteY3" fmla="*/ 175 h 10000"/>
                <a:gd name="connsiteX4" fmla="*/ 2057 w 10114"/>
                <a:gd name="connsiteY4" fmla="*/ 255 h 10000"/>
                <a:gd name="connsiteX5" fmla="*/ 2119 w 10114"/>
                <a:gd name="connsiteY5" fmla="*/ 319 h 10000"/>
                <a:gd name="connsiteX6" fmla="*/ 2176 w 10114"/>
                <a:gd name="connsiteY6" fmla="*/ 375 h 10000"/>
                <a:gd name="connsiteX7" fmla="*/ 2238 w 10114"/>
                <a:gd name="connsiteY7" fmla="*/ 430 h 10000"/>
                <a:gd name="connsiteX8" fmla="*/ 2296 w 10114"/>
                <a:gd name="connsiteY8" fmla="*/ 494 h 10000"/>
                <a:gd name="connsiteX9" fmla="*/ 2372 w 10114"/>
                <a:gd name="connsiteY9" fmla="*/ 566 h 10000"/>
                <a:gd name="connsiteX10" fmla="*/ 2463 w 10114"/>
                <a:gd name="connsiteY10" fmla="*/ 661 h 10000"/>
                <a:gd name="connsiteX11" fmla="*/ 2564 w 10114"/>
                <a:gd name="connsiteY11" fmla="*/ 757 h 10000"/>
                <a:gd name="connsiteX12" fmla="*/ 2669 w 10114"/>
                <a:gd name="connsiteY12" fmla="*/ 861 h 10000"/>
                <a:gd name="connsiteX13" fmla="*/ 2770 w 10114"/>
                <a:gd name="connsiteY13" fmla="*/ 964 h 10000"/>
                <a:gd name="connsiteX14" fmla="*/ 2875 w 10114"/>
                <a:gd name="connsiteY14" fmla="*/ 1068 h 10000"/>
                <a:gd name="connsiteX15" fmla="*/ 2970 w 10114"/>
                <a:gd name="connsiteY15" fmla="*/ 1163 h 10000"/>
                <a:gd name="connsiteX16" fmla="*/ 3052 w 10114"/>
                <a:gd name="connsiteY16" fmla="*/ 1243 h 10000"/>
                <a:gd name="connsiteX17" fmla="*/ 3114 w 10114"/>
                <a:gd name="connsiteY17" fmla="*/ 1307 h 10000"/>
                <a:gd name="connsiteX18" fmla="*/ 3157 w 10114"/>
                <a:gd name="connsiteY18" fmla="*/ 1347 h 10000"/>
                <a:gd name="connsiteX19" fmla="*/ 3176 w 10114"/>
                <a:gd name="connsiteY19" fmla="*/ 1363 h 10000"/>
                <a:gd name="connsiteX20" fmla="*/ 3195 w 10114"/>
                <a:gd name="connsiteY20" fmla="*/ 1347 h 10000"/>
                <a:gd name="connsiteX21" fmla="*/ 3234 w 10114"/>
                <a:gd name="connsiteY21" fmla="*/ 1307 h 10000"/>
                <a:gd name="connsiteX22" fmla="*/ 3291 w 10114"/>
                <a:gd name="connsiteY22" fmla="*/ 1259 h 10000"/>
                <a:gd name="connsiteX23" fmla="*/ 3372 w 10114"/>
                <a:gd name="connsiteY23" fmla="*/ 1179 h 10000"/>
                <a:gd name="connsiteX24" fmla="*/ 3458 w 10114"/>
                <a:gd name="connsiteY24" fmla="*/ 1100 h 10000"/>
                <a:gd name="connsiteX25" fmla="*/ 3549 w 10114"/>
                <a:gd name="connsiteY25" fmla="*/ 1020 h 10000"/>
                <a:gd name="connsiteX26" fmla="*/ 3659 w 10114"/>
                <a:gd name="connsiteY26" fmla="*/ 924 h 10000"/>
                <a:gd name="connsiteX27" fmla="*/ 3755 w 10114"/>
                <a:gd name="connsiteY27" fmla="*/ 821 h 10000"/>
                <a:gd name="connsiteX28" fmla="*/ 3865 w 10114"/>
                <a:gd name="connsiteY28" fmla="*/ 725 h 10000"/>
                <a:gd name="connsiteX29" fmla="*/ 3956 w 10114"/>
                <a:gd name="connsiteY29" fmla="*/ 645 h 10000"/>
                <a:gd name="connsiteX30" fmla="*/ 4042 w 10114"/>
                <a:gd name="connsiteY30" fmla="*/ 558 h 10000"/>
                <a:gd name="connsiteX31" fmla="*/ 4114 w 10114"/>
                <a:gd name="connsiteY31" fmla="*/ 494 h 10000"/>
                <a:gd name="connsiteX32" fmla="*/ 4171 w 10114"/>
                <a:gd name="connsiteY32" fmla="*/ 446 h 10000"/>
                <a:gd name="connsiteX33" fmla="*/ 4200 w 10114"/>
                <a:gd name="connsiteY33" fmla="*/ 414 h 10000"/>
                <a:gd name="connsiteX34" fmla="*/ 4430 w 10114"/>
                <a:gd name="connsiteY34" fmla="*/ 207 h 10000"/>
                <a:gd name="connsiteX35" fmla="*/ 4655 w 10114"/>
                <a:gd name="connsiteY35" fmla="*/ 0 h 10000"/>
                <a:gd name="connsiteX36" fmla="*/ 10114 w 10114"/>
                <a:gd name="connsiteY36" fmla="*/ 0 h 10000"/>
                <a:gd name="connsiteX37" fmla="*/ 10114 w 10114"/>
                <a:gd name="connsiteY37" fmla="*/ 10000 h 10000"/>
                <a:gd name="connsiteX38" fmla="*/ 114 w 10114"/>
                <a:gd name="connsiteY38" fmla="*/ 10000 h 10000"/>
                <a:gd name="connsiteX39" fmla="*/ 114 w 10114"/>
                <a:gd name="connsiteY39" fmla="*/ 8303 h 10000"/>
                <a:gd name="connsiteX40" fmla="*/ 133 w 10114"/>
                <a:gd name="connsiteY40" fmla="*/ 8327 h 10000"/>
                <a:gd name="connsiteX41" fmla="*/ 152 w 10114"/>
                <a:gd name="connsiteY41" fmla="*/ 7163 h 10000"/>
                <a:gd name="connsiteX42" fmla="*/ 272 w 10114"/>
                <a:gd name="connsiteY42" fmla="*/ 7155 h 10000"/>
                <a:gd name="connsiteX43" fmla="*/ 396 w 10114"/>
                <a:gd name="connsiteY43" fmla="*/ 7131 h 10000"/>
                <a:gd name="connsiteX44" fmla="*/ 511 w 10114"/>
                <a:gd name="connsiteY44" fmla="*/ 7100 h 10000"/>
                <a:gd name="connsiteX45" fmla="*/ 564 w 10114"/>
                <a:gd name="connsiteY45" fmla="*/ 7076 h 10000"/>
                <a:gd name="connsiteX46" fmla="*/ 640 w 10114"/>
                <a:gd name="connsiteY46" fmla="*/ 7044 h 10000"/>
                <a:gd name="connsiteX47" fmla="*/ 789 w 10114"/>
                <a:gd name="connsiteY47" fmla="*/ 7004 h 10000"/>
                <a:gd name="connsiteX48" fmla="*/ 841 w 10114"/>
                <a:gd name="connsiteY48" fmla="*/ 6996 h 10000"/>
                <a:gd name="connsiteX49" fmla="*/ 841 w 10114"/>
                <a:gd name="connsiteY49" fmla="*/ 6964 h 10000"/>
                <a:gd name="connsiteX50" fmla="*/ 923 w 10114"/>
                <a:gd name="connsiteY50" fmla="*/ 6956 h 10000"/>
                <a:gd name="connsiteX51" fmla="*/ 1028 w 10114"/>
                <a:gd name="connsiteY51" fmla="*/ 6916 h 10000"/>
                <a:gd name="connsiteX52" fmla="*/ 1143 w 10114"/>
                <a:gd name="connsiteY52" fmla="*/ 6861 h 10000"/>
                <a:gd name="connsiteX53" fmla="*/ 1253 w 10114"/>
                <a:gd name="connsiteY53" fmla="*/ 6789 h 10000"/>
                <a:gd name="connsiteX54" fmla="*/ 1368 w 10114"/>
                <a:gd name="connsiteY54" fmla="*/ 6725 h 10000"/>
                <a:gd name="connsiteX55" fmla="*/ 1463 w 10114"/>
                <a:gd name="connsiteY55" fmla="*/ 6661 h 10000"/>
                <a:gd name="connsiteX56" fmla="*/ 1540 w 10114"/>
                <a:gd name="connsiteY56" fmla="*/ 6622 h 10000"/>
                <a:gd name="connsiteX57" fmla="*/ 1760 w 10114"/>
                <a:gd name="connsiteY57" fmla="*/ 6462 h 10000"/>
                <a:gd name="connsiteX58" fmla="*/ 1961 w 10114"/>
                <a:gd name="connsiteY58" fmla="*/ 6303 h 10000"/>
                <a:gd name="connsiteX59" fmla="*/ 2157 w 10114"/>
                <a:gd name="connsiteY59" fmla="*/ 6112 h 10000"/>
                <a:gd name="connsiteX60" fmla="*/ 2439 w 10114"/>
                <a:gd name="connsiteY60" fmla="*/ 5809 h 10000"/>
                <a:gd name="connsiteX61" fmla="*/ 2698 w 10114"/>
                <a:gd name="connsiteY61" fmla="*/ 5474 h 10000"/>
                <a:gd name="connsiteX62" fmla="*/ 2937 w 10114"/>
                <a:gd name="connsiteY62" fmla="*/ 5124 h 10000"/>
                <a:gd name="connsiteX63" fmla="*/ 3176 w 10114"/>
                <a:gd name="connsiteY63" fmla="*/ 4749 h 10000"/>
                <a:gd name="connsiteX64" fmla="*/ 3214 w 10114"/>
                <a:gd name="connsiteY64" fmla="*/ 4685 h 10000"/>
                <a:gd name="connsiteX65" fmla="*/ 3262 w 10114"/>
                <a:gd name="connsiteY65" fmla="*/ 4590 h 10000"/>
                <a:gd name="connsiteX66" fmla="*/ 3315 w 10114"/>
                <a:gd name="connsiteY66" fmla="*/ 4510 h 10000"/>
                <a:gd name="connsiteX67" fmla="*/ 3363 w 10114"/>
                <a:gd name="connsiteY67" fmla="*/ 4414 h 10000"/>
                <a:gd name="connsiteX68" fmla="*/ 3396 w 10114"/>
                <a:gd name="connsiteY68" fmla="*/ 4351 h 10000"/>
                <a:gd name="connsiteX69" fmla="*/ 3487 w 10114"/>
                <a:gd name="connsiteY69" fmla="*/ 4135 h 10000"/>
                <a:gd name="connsiteX70" fmla="*/ 3578 w 10114"/>
                <a:gd name="connsiteY70" fmla="*/ 3904 h 10000"/>
                <a:gd name="connsiteX71" fmla="*/ 3703 w 10114"/>
                <a:gd name="connsiteY71" fmla="*/ 3594 h 10000"/>
                <a:gd name="connsiteX72" fmla="*/ 3813 w 10114"/>
                <a:gd name="connsiteY72" fmla="*/ 3283 h 10000"/>
                <a:gd name="connsiteX73" fmla="*/ 3918 w 10114"/>
                <a:gd name="connsiteY73" fmla="*/ 2948 h 10000"/>
                <a:gd name="connsiteX74" fmla="*/ 4018 w 10114"/>
                <a:gd name="connsiteY74" fmla="*/ 2606 h 10000"/>
                <a:gd name="connsiteX75" fmla="*/ 4114 w 10114"/>
                <a:gd name="connsiteY75" fmla="*/ 2247 h 10000"/>
                <a:gd name="connsiteX76" fmla="*/ 4186 w 10114"/>
                <a:gd name="connsiteY76" fmla="*/ 1857 h 10000"/>
                <a:gd name="connsiteX77" fmla="*/ 4238 w 10114"/>
                <a:gd name="connsiteY77" fmla="*/ 1570 h 10000"/>
                <a:gd name="connsiteX78" fmla="*/ 4277 w 10114"/>
                <a:gd name="connsiteY78" fmla="*/ 1259 h 10000"/>
                <a:gd name="connsiteX79" fmla="*/ 4296 w 10114"/>
                <a:gd name="connsiteY79" fmla="*/ 1139 h 10000"/>
                <a:gd name="connsiteX80" fmla="*/ 4315 w 10114"/>
                <a:gd name="connsiteY80" fmla="*/ 1004 h 10000"/>
                <a:gd name="connsiteX81" fmla="*/ 4334 w 10114"/>
                <a:gd name="connsiteY81" fmla="*/ 853 h 10000"/>
                <a:gd name="connsiteX82" fmla="*/ 4344 w 10114"/>
                <a:gd name="connsiteY82" fmla="*/ 717 h 10000"/>
                <a:gd name="connsiteX83" fmla="*/ 4348 w 10114"/>
                <a:gd name="connsiteY83" fmla="*/ 598 h 10000"/>
                <a:gd name="connsiteX84" fmla="*/ 4344 w 10114"/>
                <a:gd name="connsiteY84" fmla="*/ 590 h 10000"/>
                <a:gd name="connsiteX85" fmla="*/ 3176 w 10114"/>
                <a:gd name="connsiteY85" fmla="*/ 1713 h 10000"/>
                <a:gd name="connsiteX86" fmla="*/ 3138 w 10114"/>
                <a:gd name="connsiteY86" fmla="*/ 1681 h 10000"/>
                <a:gd name="connsiteX87" fmla="*/ 3081 w 10114"/>
                <a:gd name="connsiteY87" fmla="*/ 1633 h 10000"/>
                <a:gd name="connsiteX88" fmla="*/ 3009 w 10114"/>
                <a:gd name="connsiteY88" fmla="*/ 1554 h 10000"/>
                <a:gd name="connsiteX89" fmla="*/ 2923 w 10114"/>
                <a:gd name="connsiteY89" fmla="*/ 1474 h 10000"/>
                <a:gd name="connsiteX90" fmla="*/ 2813 w 10114"/>
                <a:gd name="connsiteY90" fmla="*/ 1378 h 10000"/>
                <a:gd name="connsiteX91" fmla="*/ 2707 w 10114"/>
                <a:gd name="connsiteY91" fmla="*/ 1275 h 10000"/>
                <a:gd name="connsiteX92" fmla="*/ 2482 w 10114"/>
                <a:gd name="connsiteY92" fmla="*/ 1068 h 10000"/>
                <a:gd name="connsiteX93" fmla="*/ 2377 w 10114"/>
                <a:gd name="connsiteY93" fmla="*/ 964 h 10000"/>
                <a:gd name="connsiteX94" fmla="*/ 2272 w 10114"/>
                <a:gd name="connsiteY94" fmla="*/ 869 h 10000"/>
                <a:gd name="connsiteX95" fmla="*/ 2176 w 10114"/>
                <a:gd name="connsiteY95" fmla="*/ 781 h 10000"/>
                <a:gd name="connsiteX96" fmla="*/ 2104 w 10114"/>
                <a:gd name="connsiteY96" fmla="*/ 701 h 10000"/>
                <a:gd name="connsiteX97" fmla="*/ 2037 w 10114"/>
                <a:gd name="connsiteY97" fmla="*/ 653 h 10000"/>
                <a:gd name="connsiteX98" fmla="*/ 2004 w 10114"/>
                <a:gd name="connsiteY98" fmla="*/ 614 h 10000"/>
                <a:gd name="connsiteX99" fmla="*/ 1985 w 10114"/>
                <a:gd name="connsiteY99" fmla="*/ 598 h 10000"/>
                <a:gd name="connsiteX100" fmla="*/ 1951 w 10114"/>
                <a:gd name="connsiteY100" fmla="*/ 598 h 10000"/>
                <a:gd name="connsiteX101" fmla="*/ 1942 w 10114"/>
                <a:gd name="connsiteY101" fmla="*/ 757 h 10000"/>
                <a:gd name="connsiteX102" fmla="*/ 1913 w 10114"/>
                <a:gd name="connsiteY102" fmla="*/ 892 h 10000"/>
                <a:gd name="connsiteX103" fmla="*/ 1884 w 10114"/>
                <a:gd name="connsiteY103" fmla="*/ 1028 h 10000"/>
                <a:gd name="connsiteX104" fmla="*/ 1846 w 10114"/>
                <a:gd name="connsiteY104" fmla="*/ 1139 h 10000"/>
                <a:gd name="connsiteX105" fmla="*/ 1822 w 10114"/>
                <a:gd name="connsiteY105" fmla="*/ 1227 h 10000"/>
                <a:gd name="connsiteX106" fmla="*/ 1798 w 10114"/>
                <a:gd name="connsiteY106" fmla="*/ 1331 h 10000"/>
                <a:gd name="connsiteX107" fmla="*/ 1760 w 10114"/>
                <a:gd name="connsiteY107" fmla="*/ 1450 h 10000"/>
                <a:gd name="connsiteX108" fmla="*/ 1736 w 10114"/>
                <a:gd name="connsiteY108" fmla="*/ 1554 h 10000"/>
                <a:gd name="connsiteX109" fmla="*/ 1707 w 10114"/>
                <a:gd name="connsiteY109" fmla="*/ 1633 h 10000"/>
                <a:gd name="connsiteX110" fmla="*/ 1645 w 10114"/>
                <a:gd name="connsiteY110" fmla="*/ 1753 h 10000"/>
                <a:gd name="connsiteX111" fmla="*/ 1578 w 10114"/>
                <a:gd name="connsiteY111" fmla="*/ 1888 h 10000"/>
                <a:gd name="connsiteX112" fmla="*/ 1516 w 10114"/>
                <a:gd name="connsiteY112" fmla="*/ 2016 h 10000"/>
                <a:gd name="connsiteX113" fmla="*/ 1415 w 10114"/>
                <a:gd name="connsiteY113" fmla="*/ 2199 h 10000"/>
                <a:gd name="connsiteX114" fmla="*/ 1310 w 10114"/>
                <a:gd name="connsiteY114" fmla="*/ 2390 h 10000"/>
                <a:gd name="connsiteX115" fmla="*/ 1214 w 10114"/>
                <a:gd name="connsiteY115" fmla="*/ 2526 h 10000"/>
                <a:gd name="connsiteX116" fmla="*/ 1090 w 10114"/>
                <a:gd name="connsiteY116" fmla="*/ 2669 h 10000"/>
                <a:gd name="connsiteX117" fmla="*/ 951 w 10114"/>
                <a:gd name="connsiteY117" fmla="*/ 2829 h 10000"/>
                <a:gd name="connsiteX118" fmla="*/ 798 w 10114"/>
                <a:gd name="connsiteY118" fmla="*/ 2980 h 10000"/>
                <a:gd name="connsiteX119" fmla="*/ 636 w 10114"/>
                <a:gd name="connsiteY119" fmla="*/ 3116 h 10000"/>
                <a:gd name="connsiteX120" fmla="*/ 468 w 10114"/>
                <a:gd name="connsiteY120" fmla="*/ 3219 h 10000"/>
                <a:gd name="connsiteX121" fmla="*/ 305 w 10114"/>
                <a:gd name="connsiteY121" fmla="*/ 3291 h 10000"/>
                <a:gd name="connsiteX122" fmla="*/ 152 w 10114"/>
                <a:gd name="connsiteY122" fmla="*/ 3323 h 10000"/>
                <a:gd name="connsiteX123" fmla="*/ 152 w 10114"/>
                <a:gd name="connsiteY123" fmla="*/ 2223 h 10000"/>
                <a:gd name="connsiteX124" fmla="*/ 114 w 10114"/>
                <a:gd name="connsiteY124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0 w 10000"/>
                <a:gd name="connsiteY39" fmla="*/ 8303 h 10000"/>
                <a:gd name="connsiteX40" fmla="*/ 19 w 10000"/>
                <a:gd name="connsiteY40" fmla="*/ 8327 h 10000"/>
                <a:gd name="connsiteX41" fmla="*/ 38 w 10000"/>
                <a:gd name="connsiteY41" fmla="*/ 7163 h 10000"/>
                <a:gd name="connsiteX42" fmla="*/ 158 w 10000"/>
                <a:gd name="connsiteY42" fmla="*/ 7155 h 10000"/>
                <a:gd name="connsiteX43" fmla="*/ 282 w 10000"/>
                <a:gd name="connsiteY43" fmla="*/ 7131 h 10000"/>
                <a:gd name="connsiteX44" fmla="*/ 397 w 10000"/>
                <a:gd name="connsiteY44" fmla="*/ 7100 h 10000"/>
                <a:gd name="connsiteX45" fmla="*/ 450 w 10000"/>
                <a:gd name="connsiteY45" fmla="*/ 7076 h 10000"/>
                <a:gd name="connsiteX46" fmla="*/ 526 w 10000"/>
                <a:gd name="connsiteY46" fmla="*/ 7044 h 10000"/>
                <a:gd name="connsiteX47" fmla="*/ 675 w 10000"/>
                <a:gd name="connsiteY47" fmla="*/ 7004 h 10000"/>
                <a:gd name="connsiteX48" fmla="*/ 727 w 10000"/>
                <a:gd name="connsiteY48" fmla="*/ 6996 h 10000"/>
                <a:gd name="connsiteX49" fmla="*/ 727 w 10000"/>
                <a:gd name="connsiteY49" fmla="*/ 6964 h 10000"/>
                <a:gd name="connsiteX50" fmla="*/ 809 w 10000"/>
                <a:gd name="connsiteY50" fmla="*/ 6956 h 10000"/>
                <a:gd name="connsiteX51" fmla="*/ 914 w 10000"/>
                <a:gd name="connsiteY51" fmla="*/ 6916 h 10000"/>
                <a:gd name="connsiteX52" fmla="*/ 1029 w 10000"/>
                <a:gd name="connsiteY52" fmla="*/ 6861 h 10000"/>
                <a:gd name="connsiteX53" fmla="*/ 1139 w 10000"/>
                <a:gd name="connsiteY53" fmla="*/ 6789 h 10000"/>
                <a:gd name="connsiteX54" fmla="*/ 1254 w 10000"/>
                <a:gd name="connsiteY54" fmla="*/ 6725 h 10000"/>
                <a:gd name="connsiteX55" fmla="*/ 1349 w 10000"/>
                <a:gd name="connsiteY55" fmla="*/ 6661 h 10000"/>
                <a:gd name="connsiteX56" fmla="*/ 1426 w 10000"/>
                <a:gd name="connsiteY56" fmla="*/ 6622 h 10000"/>
                <a:gd name="connsiteX57" fmla="*/ 1646 w 10000"/>
                <a:gd name="connsiteY57" fmla="*/ 6462 h 10000"/>
                <a:gd name="connsiteX58" fmla="*/ 1847 w 10000"/>
                <a:gd name="connsiteY58" fmla="*/ 6303 h 10000"/>
                <a:gd name="connsiteX59" fmla="*/ 2043 w 10000"/>
                <a:gd name="connsiteY59" fmla="*/ 6112 h 10000"/>
                <a:gd name="connsiteX60" fmla="*/ 2325 w 10000"/>
                <a:gd name="connsiteY60" fmla="*/ 5809 h 10000"/>
                <a:gd name="connsiteX61" fmla="*/ 2584 w 10000"/>
                <a:gd name="connsiteY61" fmla="*/ 5474 h 10000"/>
                <a:gd name="connsiteX62" fmla="*/ 2823 w 10000"/>
                <a:gd name="connsiteY62" fmla="*/ 5124 h 10000"/>
                <a:gd name="connsiteX63" fmla="*/ 3062 w 10000"/>
                <a:gd name="connsiteY63" fmla="*/ 4749 h 10000"/>
                <a:gd name="connsiteX64" fmla="*/ 3100 w 10000"/>
                <a:gd name="connsiteY64" fmla="*/ 4685 h 10000"/>
                <a:gd name="connsiteX65" fmla="*/ 3148 w 10000"/>
                <a:gd name="connsiteY65" fmla="*/ 4590 h 10000"/>
                <a:gd name="connsiteX66" fmla="*/ 3201 w 10000"/>
                <a:gd name="connsiteY66" fmla="*/ 4510 h 10000"/>
                <a:gd name="connsiteX67" fmla="*/ 3249 w 10000"/>
                <a:gd name="connsiteY67" fmla="*/ 4414 h 10000"/>
                <a:gd name="connsiteX68" fmla="*/ 3282 w 10000"/>
                <a:gd name="connsiteY68" fmla="*/ 4351 h 10000"/>
                <a:gd name="connsiteX69" fmla="*/ 3373 w 10000"/>
                <a:gd name="connsiteY69" fmla="*/ 4135 h 10000"/>
                <a:gd name="connsiteX70" fmla="*/ 3464 w 10000"/>
                <a:gd name="connsiteY70" fmla="*/ 3904 h 10000"/>
                <a:gd name="connsiteX71" fmla="*/ 3589 w 10000"/>
                <a:gd name="connsiteY71" fmla="*/ 3594 h 10000"/>
                <a:gd name="connsiteX72" fmla="*/ 3699 w 10000"/>
                <a:gd name="connsiteY72" fmla="*/ 3283 h 10000"/>
                <a:gd name="connsiteX73" fmla="*/ 3804 w 10000"/>
                <a:gd name="connsiteY73" fmla="*/ 2948 h 10000"/>
                <a:gd name="connsiteX74" fmla="*/ 3904 w 10000"/>
                <a:gd name="connsiteY74" fmla="*/ 2606 h 10000"/>
                <a:gd name="connsiteX75" fmla="*/ 4000 w 10000"/>
                <a:gd name="connsiteY75" fmla="*/ 2247 h 10000"/>
                <a:gd name="connsiteX76" fmla="*/ 4072 w 10000"/>
                <a:gd name="connsiteY76" fmla="*/ 1857 h 10000"/>
                <a:gd name="connsiteX77" fmla="*/ 4124 w 10000"/>
                <a:gd name="connsiteY77" fmla="*/ 1570 h 10000"/>
                <a:gd name="connsiteX78" fmla="*/ 4163 w 10000"/>
                <a:gd name="connsiteY78" fmla="*/ 1259 h 10000"/>
                <a:gd name="connsiteX79" fmla="*/ 4182 w 10000"/>
                <a:gd name="connsiteY79" fmla="*/ 1139 h 10000"/>
                <a:gd name="connsiteX80" fmla="*/ 4201 w 10000"/>
                <a:gd name="connsiteY80" fmla="*/ 1004 h 10000"/>
                <a:gd name="connsiteX81" fmla="*/ 4220 w 10000"/>
                <a:gd name="connsiteY81" fmla="*/ 853 h 10000"/>
                <a:gd name="connsiteX82" fmla="*/ 4230 w 10000"/>
                <a:gd name="connsiteY82" fmla="*/ 717 h 10000"/>
                <a:gd name="connsiteX83" fmla="*/ 4234 w 10000"/>
                <a:gd name="connsiteY83" fmla="*/ 598 h 10000"/>
                <a:gd name="connsiteX84" fmla="*/ 4230 w 10000"/>
                <a:gd name="connsiteY84" fmla="*/ 590 h 10000"/>
                <a:gd name="connsiteX85" fmla="*/ 3062 w 10000"/>
                <a:gd name="connsiteY85" fmla="*/ 1713 h 10000"/>
                <a:gd name="connsiteX86" fmla="*/ 3024 w 10000"/>
                <a:gd name="connsiteY86" fmla="*/ 1681 h 10000"/>
                <a:gd name="connsiteX87" fmla="*/ 2967 w 10000"/>
                <a:gd name="connsiteY87" fmla="*/ 1633 h 10000"/>
                <a:gd name="connsiteX88" fmla="*/ 2895 w 10000"/>
                <a:gd name="connsiteY88" fmla="*/ 1554 h 10000"/>
                <a:gd name="connsiteX89" fmla="*/ 2809 w 10000"/>
                <a:gd name="connsiteY89" fmla="*/ 1474 h 10000"/>
                <a:gd name="connsiteX90" fmla="*/ 2699 w 10000"/>
                <a:gd name="connsiteY90" fmla="*/ 1378 h 10000"/>
                <a:gd name="connsiteX91" fmla="*/ 2593 w 10000"/>
                <a:gd name="connsiteY91" fmla="*/ 1275 h 10000"/>
                <a:gd name="connsiteX92" fmla="*/ 2368 w 10000"/>
                <a:gd name="connsiteY92" fmla="*/ 1068 h 10000"/>
                <a:gd name="connsiteX93" fmla="*/ 2263 w 10000"/>
                <a:gd name="connsiteY93" fmla="*/ 964 h 10000"/>
                <a:gd name="connsiteX94" fmla="*/ 2158 w 10000"/>
                <a:gd name="connsiteY94" fmla="*/ 869 h 10000"/>
                <a:gd name="connsiteX95" fmla="*/ 2062 w 10000"/>
                <a:gd name="connsiteY95" fmla="*/ 781 h 10000"/>
                <a:gd name="connsiteX96" fmla="*/ 1990 w 10000"/>
                <a:gd name="connsiteY96" fmla="*/ 701 h 10000"/>
                <a:gd name="connsiteX97" fmla="*/ 1923 w 10000"/>
                <a:gd name="connsiteY97" fmla="*/ 653 h 10000"/>
                <a:gd name="connsiteX98" fmla="*/ 1890 w 10000"/>
                <a:gd name="connsiteY98" fmla="*/ 614 h 10000"/>
                <a:gd name="connsiteX99" fmla="*/ 1871 w 10000"/>
                <a:gd name="connsiteY99" fmla="*/ 598 h 10000"/>
                <a:gd name="connsiteX100" fmla="*/ 1837 w 10000"/>
                <a:gd name="connsiteY100" fmla="*/ 598 h 10000"/>
                <a:gd name="connsiteX101" fmla="*/ 1828 w 10000"/>
                <a:gd name="connsiteY101" fmla="*/ 757 h 10000"/>
                <a:gd name="connsiteX102" fmla="*/ 1799 w 10000"/>
                <a:gd name="connsiteY102" fmla="*/ 892 h 10000"/>
                <a:gd name="connsiteX103" fmla="*/ 1770 w 10000"/>
                <a:gd name="connsiteY103" fmla="*/ 1028 h 10000"/>
                <a:gd name="connsiteX104" fmla="*/ 1732 w 10000"/>
                <a:gd name="connsiteY104" fmla="*/ 1139 h 10000"/>
                <a:gd name="connsiteX105" fmla="*/ 1708 w 10000"/>
                <a:gd name="connsiteY105" fmla="*/ 1227 h 10000"/>
                <a:gd name="connsiteX106" fmla="*/ 1684 w 10000"/>
                <a:gd name="connsiteY106" fmla="*/ 1331 h 10000"/>
                <a:gd name="connsiteX107" fmla="*/ 1646 w 10000"/>
                <a:gd name="connsiteY107" fmla="*/ 1450 h 10000"/>
                <a:gd name="connsiteX108" fmla="*/ 1622 w 10000"/>
                <a:gd name="connsiteY108" fmla="*/ 1554 h 10000"/>
                <a:gd name="connsiteX109" fmla="*/ 1593 w 10000"/>
                <a:gd name="connsiteY109" fmla="*/ 1633 h 10000"/>
                <a:gd name="connsiteX110" fmla="*/ 1531 w 10000"/>
                <a:gd name="connsiteY110" fmla="*/ 1753 h 10000"/>
                <a:gd name="connsiteX111" fmla="*/ 1464 w 10000"/>
                <a:gd name="connsiteY111" fmla="*/ 1888 h 10000"/>
                <a:gd name="connsiteX112" fmla="*/ 1402 w 10000"/>
                <a:gd name="connsiteY112" fmla="*/ 2016 h 10000"/>
                <a:gd name="connsiteX113" fmla="*/ 1301 w 10000"/>
                <a:gd name="connsiteY113" fmla="*/ 2199 h 10000"/>
                <a:gd name="connsiteX114" fmla="*/ 1196 w 10000"/>
                <a:gd name="connsiteY114" fmla="*/ 2390 h 10000"/>
                <a:gd name="connsiteX115" fmla="*/ 1100 w 10000"/>
                <a:gd name="connsiteY115" fmla="*/ 2526 h 10000"/>
                <a:gd name="connsiteX116" fmla="*/ 976 w 10000"/>
                <a:gd name="connsiteY116" fmla="*/ 2669 h 10000"/>
                <a:gd name="connsiteX117" fmla="*/ 837 w 10000"/>
                <a:gd name="connsiteY117" fmla="*/ 2829 h 10000"/>
                <a:gd name="connsiteX118" fmla="*/ 684 w 10000"/>
                <a:gd name="connsiteY118" fmla="*/ 2980 h 10000"/>
                <a:gd name="connsiteX119" fmla="*/ 522 w 10000"/>
                <a:gd name="connsiteY119" fmla="*/ 3116 h 10000"/>
                <a:gd name="connsiteX120" fmla="*/ 354 w 10000"/>
                <a:gd name="connsiteY120" fmla="*/ 3219 h 10000"/>
                <a:gd name="connsiteX121" fmla="*/ 191 w 10000"/>
                <a:gd name="connsiteY121" fmla="*/ 3291 h 10000"/>
                <a:gd name="connsiteX122" fmla="*/ 38 w 10000"/>
                <a:gd name="connsiteY122" fmla="*/ 3323 h 10000"/>
                <a:gd name="connsiteX123" fmla="*/ 0 w 10000"/>
                <a:gd name="connsiteY123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0 w 10000"/>
                <a:gd name="connsiteY39" fmla="*/ 8303 h 10000"/>
                <a:gd name="connsiteX40" fmla="*/ 19 w 10000"/>
                <a:gd name="connsiteY40" fmla="*/ 8327 h 10000"/>
                <a:gd name="connsiteX41" fmla="*/ 38 w 10000"/>
                <a:gd name="connsiteY41" fmla="*/ 7163 h 10000"/>
                <a:gd name="connsiteX42" fmla="*/ 158 w 10000"/>
                <a:gd name="connsiteY42" fmla="*/ 7155 h 10000"/>
                <a:gd name="connsiteX43" fmla="*/ 282 w 10000"/>
                <a:gd name="connsiteY43" fmla="*/ 7131 h 10000"/>
                <a:gd name="connsiteX44" fmla="*/ 397 w 10000"/>
                <a:gd name="connsiteY44" fmla="*/ 7100 h 10000"/>
                <a:gd name="connsiteX45" fmla="*/ 450 w 10000"/>
                <a:gd name="connsiteY45" fmla="*/ 7076 h 10000"/>
                <a:gd name="connsiteX46" fmla="*/ 526 w 10000"/>
                <a:gd name="connsiteY46" fmla="*/ 7044 h 10000"/>
                <a:gd name="connsiteX47" fmla="*/ 675 w 10000"/>
                <a:gd name="connsiteY47" fmla="*/ 7004 h 10000"/>
                <a:gd name="connsiteX48" fmla="*/ 727 w 10000"/>
                <a:gd name="connsiteY48" fmla="*/ 6996 h 10000"/>
                <a:gd name="connsiteX49" fmla="*/ 727 w 10000"/>
                <a:gd name="connsiteY49" fmla="*/ 6964 h 10000"/>
                <a:gd name="connsiteX50" fmla="*/ 809 w 10000"/>
                <a:gd name="connsiteY50" fmla="*/ 6956 h 10000"/>
                <a:gd name="connsiteX51" fmla="*/ 914 w 10000"/>
                <a:gd name="connsiteY51" fmla="*/ 6916 h 10000"/>
                <a:gd name="connsiteX52" fmla="*/ 1029 w 10000"/>
                <a:gd name="connsiteY52" fmla="*/ 6861 h 10000"/>
                <a:gd name="connsiteX53" fmla="*/ 1139 w 10000"/>
                <a:gd name="connsiteY53" fmla="*/ 6789 h 10000"/>
                <a:gd name="connsiteX54" fmla="*/ 1254 w 10000"/>
                <a:gd name="connsiteY54" fmla="*/ 6725 h 10000"/>
                <a:gd name="connsiteX55" fmla="*/ 1349 w 10000"/>
                <a:gd name="connsiteY55" fmla="*/ 6661 h 10000"/>
                <a:gd name="connsiteX56" fmla="*/ 1426 w 10000"/>
                <a:gd name="connsiteY56" fmla="*/ 6622 h 10000"/>
                <a:gd name="connsiteX57" fmla="*/ 1646 w 10000"/>
                <a:gd name="connsiteY57" fmla="*/ 6462 h 10000"/>
                <a:gd name="connsiteX58" fmla="*/ 1847 w 10000"/>
                <a:gd name="connsiteY58" fmla="*/ 6303 h 10000"/>
                <a:gd name="connsiteX59" fmla="*/ 2043 w 10000"/>
                <a:gd name="connsiteY59" fmla="*/ 6112 h 10000"/>
                <a:gd name="connsiteX60" fmla="*/ 2325 w 10000"/>
                <a:gd name="connsiteY60" fmla="*/ 5809 h 10000"/>
                <a:gd name="connsiteX61" fmla="*/ 2584 w 10000"/>
                <a:gd name="connsiteY61" fmla="*/ 5474 h 10000"/>
                <a:gd name="connsiteX62" fmla="*/ 2823 w 10000"/>
                <a:gd name="connsiteY62" fmla="*/ 5124 h 10000"/>
                <a:gd name="connsiteX63" fmla="*/ 3062 w 10000"/>
                <a:gd name="connsiteY63" fmla="*/ 4749 h 10000"/>
                <a:gd name="connsiteX64" fmla="*/ 3100 w 10000"/>
                <a:gd name="connsiteY64" fmla="*/ 4685 h 10000"/>
                <a:gd name="connsiteX65" fmla="*/ 3148 w 10000"/>
                <a:gd name="connsiteY65" fmla="*/ 4590 h 10000"/>
                <a:gd name="connsiteX66" fmla="*/ 3201 w 10000"/>
                <a:gd name="connsiteY66" fmla="*/ 4510 h 10000"/>
                <a:gd name="connsiteX67" fmla="*/ 3249 w 10000"/>
                <a:gd name="connsiteY67" fmla="*/ 4414 h 10000"/>
                <a:gd name="connsiteX68" fmla="*/ 3282 w 10000"/>
                <a:gd name="connsiteY68" fmla="*/ 4351 h 10000"/>
                <a:gd name="connsiteX69" fmla="*/ 3373 w 10000"/>
                <a:gd name="connsiteY69" fmla="*/ 4135 h 10000"/>
                <a:gd name="connsiteX70" fmla="*/ 3464 w 10000"/>
                <a:gd name="connsiteY70" fmla="*/ 3904 h 10000"/>
                <a:gd name="connsiteX71" fmla="*/ 3589 w 10000"/>
                <a:gd name="connsiteY71" fmla="*/ 3594 h 10000"/>
                <a:gd name="connsiteX72" fmla="*/ 3699 w 10000"/>
                <a:gd name="connsiteY72" fmla="*/ 3283 h 10000"/>
                <a:gd name="connsiteX73" fmla="*/ 3804 w 10000"/>
                <a:gd name="connsiteY73" fmla="*/ 2948 h 10000"/>
                <a:gd name="connsiteX74" fmla="*/ 3904 w 10000"/>
                <a:gd name="connsiteY74" fmla="*/ 2606 h 10000"/>
                <a:gd name="connsiteX75" fmla="*/ 4000 w 10000"/>
                <a:gd name="connsiteY75" fmla="*/ 2247 h 10000"/>
                <a:gd name="connsiteX76" fmla="*/ 4072 w 10000"/>
                <a:gd name="connsiteY76" fmla="*/ 1857 h 10000"/>
                <a:gd name="connsiteX77" fmla="*/ 4124 w 10000"/>
                <a:gd name="connsiteY77" fmla="*/ 1570 h 10000"/>
                <a:gd name="connsiteX78" fmla="*/ 4163 w 10000"/>
                <a:gd name="connsiteY78" fmla="*/ 1259 h 10000"/>
                <a:gd name="connsiteX79" fmla="*/ 4182 w 10000"/>
                <a:gd name="connsiteY79" fmla="*/ 1139 h 10000"/>
                <a:gd name="connsiteX80" fmla="*/ 4201 w 10000"/>
                <a:gd name="connsiteY80" fmla="*/ 1004 h 10000"/>
                <a:gd name="connsiteX81" fmla="*/ 4220 w 10000"/>
                <a:gd name="connsiteY81" fmla="*/ 853 h 10000"/>
                <a:gd name="connsiteX82" fmla="*/ 4230 w 10000"/>
                <a:gd name="connsiteY82" fmla="*/ 717 h 10000"/>
                <a:gd name="connsiteX83" fmla="*/ 4234 w 10000"/>
                <a:gd name="connsiteY83" fmla="*/ 598 h 10000"/>
                <a:gd name="connsiteX84" fmla="*/ 4230 w 10000"/>
                <a:gd name="connsiteY84" fmla="*/ 590 h 10000"/>
                <a:gd name="connsiteX85" fmla="*/ 3062 w 10000"/>
                <a:gd name="connsiteY85" fmla="*/ 1713 h 10000"/>
                <a:gd name="connsiteX86" fmla="*/ 3024 w 10000"/>
                <a:gd name="connsiteY86" fmla="*/ 1681 h 10000"/>
                <a:gd name="connsiteX87" fmla="*/ 2967 w 10000"/>
                <a:gd name="connsiteY87" fmla="*/ 1633 h 10000"/>
                <a:gd name="connsiteX88" fmla="*/ 2895 w 10000"/>
                <a:gd name="connsiteY88" fmla="*/ 1554 h 10000"/>
                <a:gd name="connsiteX89" fmla="*/ 2809 w 10000"/>
                <a:gd name="connsiteY89" fmla="*/ 1474 h 10000"/>
                <a:gd name="connsiteX90" fmla="*/ 2699 w 10000"/>
                <a:gd name="connsiteY90" fmla="*/ 1378 h 10000"/>
                <a:gd name="connsiteX91" fmla="*/ 2593 w 10000"/>
                <a:gd name="connsiteY91" fmla="*/ 1275 h 10000"/>
                <a:gd name="connsiteX92" fmla="*/ 2368 w 10000"/>
                <a:gd name="connsiteY92" fmla="*/ 1068 h 10000"/>
                <a:gd name="connsiteX93" fmla="*/ 2263 w 10000"/>
                <a:gd name="connsiteY93" fmla="*/ 964 h 10000"/>
                <a:gd name="connsiteX94" fmla="*/ 2158 w 10000"/>
                <a:gd name="connsiteY94" fmla="*/ 869 h 10000"/>
                <a:gd name="connsiteX95" fmla="*/ 2062 w 10000"/>
                <a:gd name="connsiteY95" fmla="*/ 781 h 10000"/>
                <a:gd name="connsiteX96" fmla="*/ 1990 w 10000"/>
                <a:gd name="connsiteY96" fmla="*/ 701 h 10000"/>
                <a:gd name="connsiteX97" fmla="*/ 1923 w 10000"/>
                <a:gd name="connsiteY97" fmla="*/ 653 h 10000"/>
                <a:gd name="connsiteX98" fmla="*/ 1890 w 10000"/>
                <a:gd name="connsiteY98" fmla="*/ 614 h 10000"/>
                <a:gd name="connsiteX99" fmla="*/ 1871 w 10000"/>
                <a:gd name="connsiteY99" fmla="*/ 598 h 10000"/>
                <a:gd name="connsiteX100" fmla="*/ 1837 w 10000"/>
                <a:gd name="connsiteY100" fmla="*/ 598 h 10000"/>
                <a:gd name="connsiteX101" fmla="*/ 1828 w 10000"/>
                <a:gd name="connsiteY101" fmla="*/ 757 h 10000"/>
                <a:gd name="connsiteX102" fmla="*/ 1799 w 10000"/>
                <a:gd name="connsiteY102" fmla="*/ 892 h 10000"/>
                <a:gd name="connsiteX103" fmla="*/ 1770 w 10000"/>
                <a:gd name="connsiteY103" fmla="*/ 1028 h 10000"/>
                <a:gd name="connsiteX104" fmla="*/ 1732 w 10000"/>
                <a:gd name="connsiteY104" fmla="*/ 1139 h 10000"/>
                <a:gd name="connsiteX105" fmla="*/ 1708 w 10000"/>
                <a:gd name="connsiteY105" fmla="*/ 1227 h 10000"/>
                <a:gd name="connsiteX106" fmla="*/ 1684 w 10000"/>
                <a:gd name="connsiteY106" fmla="*/ 1331 h 10000"/>
                <a:gd name="connsiteX107" fmla="*/ 1646 w 10000"/>
                <a:gd name="connsiteY107" fmla="*/ 1450 h 10000"/>
                <a:gd name="connsiteX108" fmla="*/ 1622 w 10000"/>
                <a:gd name="connsiteY108" fmla="*/ 1554 h 10000"/>
                <a:gd name="connsiteX109" fmla="*/ 1593 w 10000"/>
                <a:gd name="connsiteY109" fmla="*/ 1633 h 10000"/>
                <a:gd name="connsiteX110" fmla="*/ 1531 w 10000"/>
                <a:gd name="connsiteY110" fmla="*/ 1753 h 10000"/>
                <a:gd name="connsiteX111" fmla="*/ 1464 w 10000"/>
                <a:gd name="connsiteY111" fmla="*/ 1888 h 10000"/>
                <a:gd name="connsiteX112" fmla="*/ 1402 w 10000"/>
                <a:gd name="connsiteY112" fmla="*/ 2016 h 10000"/>
                <a:gd name="connsiteX113" fmla="*/ 1301 w 10000"/>
                <a:gd name="connsiteY113" fmla="*/ 2199 h 10000"/>
                <a:gd name="connsiteX114" fmla="*/ 1196 w 10000"/>
                <a:gd name="connsiteY114" fmla="*/ 2390 h 10000"/>
                <a:gd name="connsiteX115" fmla="*/ 1100 w 10000"/>
                <a:gd name="connsiteY115" fmla="*/ 2526 h 10000"/>
                <a:gd name="connsiteX116" fmla="*/ 976 w 10000"/>
                <a:gd name="connsiteY116" fmla="*/ 2669 h 10000"/>
                <a:gd name="connsiteX117" fmla="*/ 837 w 10000"/>
                <a:gd name="connsiteY117" fmla="*/ 2829 h 10000"/>
                <a:gd name="connsiteX118" fmla="*/ 684 w 10000"/>
                <a:gd name="connsiteY118" fmla="*/ 2980 h 10000"/>
                <a:gd name="connsiteX119" fmla="*/ 522 w 10000"/>
                <a:gd name="connsiteY119" fmla="*/ 3116 h 10000"/>
                <a:gd name="connsiteX120" fmla="*/ 354 w 10000"/>
                <a:gd name="connsiteY120" fmla="*/ 3219 h 10000"/>
                <a:gd name="connsiteX121" fmla="*/ 191 w 10000"/>
                <a:gd name="connsiteY121" fmla="*/ 3291 h 10000"/>
                <a:gd name="connsiteX122" fmla="*/ 16 w 10000"/>
                <a:gd name="connsiteY122" fmla="*/ 3342 h 10000"/>
                <a:gd name="connsiteX123" fmla="*/ 0 w 10000"/>
                <a:gd name="connsiteY123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0 w 10000"/>
                <a:gd name="connsiteY39" fmla="*/ 8303 h 10000"/>
                <a:gd name="connsiteX40" fmla="*/ 38 w 10000"/>
                <a:gd name="connsiteY40" fmla="*/ 7163 h 10000"/>
                <a:gd name="connsiteX41" fmla="*/ 158 w 10000"/>
                <a:gd name="connsiteY41" fmla="*/ 7155 h 10000"/>
                <a:gd name="connsiteX42" fmla="*/ 282 w 10000"/>
                <a:gd name="connsiteY42" fmla="*/ 7131 h 10000"/>
                <a:gd name="connsiteX43" fmla="*/ 397 w 10000"/>
                <a:gd name="connsiteY43" fmla="*/ 7100 h 10000"/>
                <a:gd name="connsiteX44" fmla="*/ 450 w 10000"/>
                <a:gd name="connsiteY44" fmla="*/ 7076 h 10000"/>
                <a:gd name="connsiteX45" fmla="*/ 526 w 10000"/>
                <a:gd name="connsiteY45" fmla="*/ 7044 h 10000"/>
                <a:gd name="connsiteX46" fmla="*/ 675 w 10000"/>
                <a:gd name="connsiteY46" fmla="*/ 7004 h 10000"/>
                <a:gd name="connsiteX47" fmla="*/ 727 w 10000"/>
                <a:gd name="connsiteY47" fmla="*/ 6996 h 10000"/>
                <a:gd name="connsiteX48" fmla="*/ 727 w 10000"/>
                <a:gd name="connsiteY48" fmla="*/ 6964 h 10000"/>
                <a:gd name="connsiteX49" fmla="*/ 809 w 10000"/>
                <a:gd name="connsiteY49" fmla="*/ 6956 h 10000"/>
                <a:gd name="connsiteX50" fmla="*/ 914 w 10000"/>
                <a:gd name="connsiteY50" fmla="*/ 6916 h 10000"/>
                <a:gd name="connsiteX51" fmla="*/ 1029 w 10000"/>
                <a:gd name="connsiteY51" fmla="*/ 6861 h 10000"/>
                <a:gd name="connsiteX52" fmla="*/ 1139 w 10000"/>
                <a:gd name="connsiteY52" fmla="*/ 6789 h 10000"/>
                <a:gd name="connsiteX53" fmla="*/ 1254 w 10000"/>
                <a:gd name="connsiteY53" fmla="*/ 6725 h 10000"/>
                <a:gd name="connsiteX54" fmla="*/ 1349 w 10000"/>
                <a:gd name="connsiteY54" fmla="*/ 6661 h 10000"/>
                <a:gd name="connsiteX55" fmla="*/ 1426 w 10000"/>
                <a:gd name="connsiteY55" fmla="*/ 6622 h 10000"/>
                <a:gd name="connsiteX56" fmla="*/ 1646 w 10000"/>
                <a:gd name="connsiteY56" fmla="*/ 6462 h 10000"/>
                <a:gd name="connsiteX57" fmla="*/ 1847 w 10000"/>
                <a:gd name="connsiteY57" fmla="*/ 6303 h 10000"/>
                <a:gd name="connsiteX58" fmla="*/ 2043 w 10000"/>
                <a:gd name="connsiteY58" fmla="*/ 6112 h 10000"/>
                <a:gd name="connsiteX59" fmla="*/ 2325 w 10000"/>
                <a:gd name="connsiteY59" fmla="*/ 5809 h 10000"/>
                <a:gd name="connsiteX60" fmla="*/ 2584 w 10000"/>
                <a:gd name="connsiteY60" fmla="*/ 5474 h 10000"/>
                <a:gd name="connsiteX61" fmla="*/ 2823 w 10000"/>
                <a:gd name="connsiteY61" fmla="*/ 5124 h 10000"/>
                <a:gd name="connsiteX62" fmla="*/ 3062 w 10000"/>
                <a:gd name="connsiteY62" fmla="*/ 4749 h 10000"/>
                <a:gd name="connsiteX63" fmla="*/ 3100 w 10000"/>
                <a:gd name="connsiteY63" fmla="*/ 4685 h 10000"/>
                <a:gd name="connsiteX64" fmla="*/ 3148 w 10000"/>
                <a:gd name="connsiteY64" fmla="*/ 4590 h 10000"/>
                <a:gd name="connsiteX65" fmla="*/ 3201 w 10000"/>
                <a:gd name="connsiteY65" fmla="*/ 4510 h 10000"/>
                <a:gd name="connsiteX66" fmla="*/ 3249 w 10000"/>
                <a:gd name="connsiteY66" fmla="*/ 4414 h 10000"/>
                <a:gd name="connsiteX67" fmla="*/ 3282 w 10000"/>
                <a:gd name="connsiteY67" fmla="*/ 4351 h 10000"/>
                <a:gd name="connsiteX68" fmla="*/ 3373 w 10000"/>
                <a:gd name="connsiteY68" fmla="*/ 4135 h 10000"/>
                <a:gd name="connsiteX69" fmla="*/ 3464 w 10000"/>
                <a:gd name="connsiteY69" fmla="*/ 3904 h 10000"/>
                <a:gd name="connsiteX70" fmla="*/ 3589 w 10000"/>
                <a:gd name="connsiteY70" fmla="*/ 3594 h 10000"/>
                <a:gd name="connsiteX71" fmla="*/ 3699 w 10000"/>
                <a:gd name="connsiteY71" fmla="*/ 3283 h 10000"/>
                <a:gd name="connsiteX72" fmla="*/ 3804 w 10000"/>
                <a:gd name="connsiteY72" fmla="*/ 2948 h 10000"/>
                <a:gd name="connsiteX73" fmla="*/ 3904 w 10000"/>
                <a:gd name="connsiteY73" fmla="*/ 2606 h 10000"/>
                <a:gd name="connsiteX74" fmla="*/ 4000 w 10000"/>
                <a:gd name="connsiteY74" fmla="*/ 2247 h 10000"/>
                <a:gd name="connsiteX75" fmla="*/ 4072 w 10000"/>
                <a:gd name="connsiteY75" fmla="*/ 1857 h 10000"/>
                <a:gd name="connsiteX76" fmla="*/ 4124 w 10000"/>
                <a:gd name="connsiteY76" fmla="*/ 1570 h 10000"/>
                <a:gd name="connsiteX77" fmla="*/ 4163 w 10000"/>
                <a:gd name="connsiteY77" fmla="*/ 1259 h 10000"/>
                <a:gd name="connsiteX78" fmla="*/ 4182 w 10000"/>
                <a:gd name="connsiteY78" fmla="*/ 1139 h 10000"/>
                <a:gd name="connsiteX79" fmla="*/ 4201 w 10000"/>
                <a:gd name="connsiteY79" fmla="*/ 1004 h 10000"/>
                <a:gd name="connsiteX80" fmla="*/ 4220 w 10000"/>
                <a:gd name="connsiteY80" fmla="*/ 853 h 10000"/>
                <a:gd name="connsiteX81" fmla="*/ 4230 w 10000"/>
                <a:gd name="connsiteY81" fmla="*/ 717 h 10000"/>
                <a:gd name="connsiteX82" fmla="*/ 4234 w 10000"/>
                <a:gd name="connsiteY82" fmla="*/ 598 h 10000"/>
                <a:gd name="connsiteX83" fmla="*/ 4230 w 10000"/>
                <a:gd name="connsiteY83" fmla="*/ 590 h 10000"/>
                <a:gd name="connsiteX84" fmla="*/ 3062 w 10000"/>
                <a:gd name="connsiteY84" fmla="*/ 1713 h 10000"/>
                <a:gd name="connsiteX85" fmla="*/ 3024 w 10000"/>
                <a:gd name="connsiteY85" fmla="*/ 1681 h 10000"/>
                <a:gd name="connsiteX86" fmla="*/ 2967 w 10000"/>
                <a:gd name="connsiteY86" fmla="*/ 1633 h 10000"/>
                <a:gd name="connsiteX87" fmla="*/ 2895 w 10000"/>
                <a:gd name="connsiteY87" fmla="*/ 1554 h 10000"/>
                <a:gd name="connsiteX88" fmla="*/ 2809 w 10000"/>
                <a:gd name="connsiteY88" fmla="*/ 1474 h 10000"/>
                <a:gd name="connsiteX89" fmla="*/ 2699 w 10000"/>
                <a:gd name="connsiteY89" fmla="*/ 1378 h 10000"/>
                <a:gd name="connsiteX90" fmla="*/ 2593 w 10000"/>
                <a:gd name="connsiteY90" fmla="*/ 1275 h 10000"/>
                <a:gd name="connsiteX91" fmla="*/ 2368 w 10000"/>
                <a:gd name="connsiteY91" fmla="*/ 1068 h 10000"/>
                <a:gd name="connsiteX92" fmla="*/ 2263 w 10000"/>
                <a:gd name="connsiteY92" fmla="*/ 964 h 10000"/>
                <a:gd name="connsiteX93" fmla="*/ 2158 w 10000"/>
                <a:gd name="connsiteY93" fmla="*/ 869 h 10000"/>
                <a:gd name="connsiteX94" fmla="*/ 2062 w 10000"/>
                <a:gd name="connsiteY94" fmla="*/ 781 h 10000"/>
                <a:gd name="connsiteX95" fmla="*/ 1990 w 10000"/>
                <a:gd name="connsiteY95" fmla="*/ 701 h 10000"/>
                <a:gd name="connsiteX96" fmla="*/ 1923 w 10000"/>
                <a:gd name="connsiteY96" fmla="*/ 653 h 10000"/>
                <a:gd name="connsiteX97" fmla="*/ 1890 w 10000"/>
                <a:gd name="connsiteY97" fmla="*/ 614 h 10000"/>
                <a:gd name="connsiteX98" fmla="*/ 1871 w 10000"/>
                <a:gd name="connsiteY98" fmla="*/ 598 h 10000"/>
                <a:gd name="connsiteX99" fmla="*/ 1837 w 10000"/>
                <a:gd name="connsiteY99" fmla="*/ 598 h 10000"/>
                <a:gd name="connsiteX100" fmla="*/ 1828 w 10000"/>
                <a:gd name="connsiteY100" fmla="*/ 757 h 10000"/>
                <a:gd name="connsiteX101" fmla="*/ 1799 w 10000"/>
                <a:gd name="connsiteY101" fmla="*/ 892 h 10000"/>
                <a:gd name="connsiteX102" fmla="*/ 1770 w 10000"/>
                <a:gd name="connsiteY102" fmla="*/ 1028 h 10000"/>
                <a:gd name="connsiteX103" fmla="*/ 1732 w 10000"/>
                <a:gd name="connsiteY103" fmla="*/ 1139 h 10000"/>
                <a:gd name="connsiteX104" fmla="*/ 1708 w 10000"/>
                <a:gd name="connsiteY104" fmla="*/ 1227 h 10000"/>
                <a:gd name="connsiteX105" fmla="*/ 1684 w 10000"/>
                <a:gd name="connsiteY105" fmla="*/ 1331 h 10000"/>
                <a:gd name="connsiteX106" fmla="*/ 1646 w 10000"/>
                <a:gd name="connsiteY106" fmla="*/ 1450 h 10000"/>
                <a:gd name="connsiteX107" fmla="*/ 1622 w 10000"/>
                <a:gd name="connsiteY107" fmla="*/ 1554 h 10000"/>
                <a:gd name="connsiteX108" fmla="*/ 1593 w 10000"/>
                <a:gd name="connsiteY108" fmla="*/ 1633 h 10000"/>
                <a:gd name="connsiteX109" fmla="*/ 1531 w 10000"/>
                <a:gd name="connsiteY109" fmla="*/ 1753 h 10000"/>
                <a:gd name="connsiteX110" fmla="*/ 1464 w 10000"/>
                <a:gd name="connsiteY110" fmla="*/ 1888 h 10000"/>
                <a:gd name="connsiteX111" fmla="*/ 1402 w 10000"/>
                <a:gd name="connsiteY111" fmla="*/ 2016 h 10000"/>
                <a:gd name="connsiteX112" fmla="*/ 1301 w 10000"/>
                <a:gd name="connsiteY112" fmla="*/ 2199 h 10000"/>
                <a:gd name="connsiteX113" fmla="*/ 1196 w 10000"/>
                <a:gd name="connsiteY113" fmla="*/ 2390 h 10000"/>
                <a:gd name="connsiteX114" fmla="*/ 1100 w 10000"/>
                <a:gd name="connsiteY114" fmla="*/ 2526 h 10000"/>
                <a:gd name="connsiteX115" fmla="*/ 976 w 10000"/>
                <a:gd name="connsiteY115" fmla="*/ 2669 h 10000"/>
                <a:gd name="connsiteX116" fmla="*/ 837 w 10000"/>
                <a:gd name="connsiteY116" fmla="*/ 2829 h 10000"/>
                <a:gd name="connsiteX117" fmla="*/ 684 w 10000"/>
                <a:gd name="connsiteY117" fmla="*/ 2980 h 10000"/>
                <a:gd name="connsiteX118" fmla="*/ 522 w 10000"/>
                <a:gd name="connsiteY118" fmla="*/ 3116 h 10000"/>
                <a:gd name="connsiteX119" fmla="*/ 354 w 10000"/>
                <a:gd name="connsiteY119" fmla="*/ 3219 h 10000"/>
                <a:gd name="connsiteX120" fmla="*/ 191 w 10000"/>
                <a:gd name="connsiteY120" fmla="*/ 3291 h 10000"/>
                <a:gd name="connsiteX121" fmla="*/ 16 w 10000"/>
                <a:gd name="connsiteY121" fmla="*/ 3342 h 10000"/>
                <a:gd name="connsiteX122" fmla="*/ 0 w 10000"/>
                <a:gd name="connsiteY122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0 w 10000"/>
                <a:gd name="connsiteY39" fmla="*/ 8303 h 10000"/>
                <a:gd name="connsiteX40" fmla="*/ 38 w 10000"/>
                <a:gd name="connsiteY40" fmla="*/ 7163 h 10000"/>
                <a:gd name="connsiteX41" fmla="*/ 158 w 10000"/>
                <a:gd name="connsiteY41" fmla="*/ 7155 h 10000"/>
                <a:gd name="connsiteX42" fmla="*/ 282 w 10000"/>
                <a:gd name="connsiteY42" fmla="*/ 7131 h 10000"/>
                <a:gd name="connsiteX43" fmla="*/ 397 w 10000"/>
                <a:gd name="connsiteY43" fmla="*/ 7100 h 10000"/>
                <a:gd name="connsiteX44" fmla="*/ 450 w 10000"/>
                <a:gd name="connsiteY44" fmla="*/ 7076 h 10000"/>
                <a:gd name="connsiteX45" fmla="*/ 526 w 10000"/>
                <a:gd name="connsiteY45" fmla="*/ 7044 h 10000"/>
                <a:gd name="connsiteX46" fmla="*/ 675 w 10000"/>
                <a:gd name="connsiteY46" fmla="*/ 7004 h 10000"/>
                <a:gd name="connsiteX47" fmla="*/ 727 w 10000"/>
                <a:gd name="connsiteY47" fmla="*/ 6996 h 10000"/>
                <a:gd name="connsiteX48" fmla="*/ 727 w 10000"/>
                <a:gd name="connsiteY48" fmla="*/ 6964 h 10000"/>
                <a:gd name="connsiteX49" fmla="*/ 809 w 10000"/>
                <a:gd name="connsiteY49" fmla="*/ 6956 h 10000"/>
                <a:gd name="connsiteX50" fmla="*/ 914 w 10000"/>
                <a:gd name="connsiteY50" fmla="*/ 6916 h 10000"/>
                <a:gd name="connsiteX51" fmla="*/ 1029 w 10000"/>
                <a:gd name="connsiteY51" fmla="*/ 6861 h 10000"/>
                <a:gd name="connsiteX52" fmla="*/ 1139 w 10000"/>
                <a:gd name="connsiteY52" fmla="*/ 6789 h 10000"/>
                <a:gd name="connsiteX53" fmla="*/ 1254 w 10000"/>
                <a:gd name="connsiteY53" fmla="*/ 6725 h 10000"/>
                <a:gd name="connsiteX54" fmla="*/ 1349 w 10000"/>
                <a:gd name="connsiteY54" fmla="*/ 6661 h 10000"/>
                <a:gd name="connsiteX55" fmla="*/ 1426 w 10000"/>
                <a:gd name="connsiteY55" fmla="*/ 6622 h 10000"/>
                <a:gd name="connsiteX56" fmla="*/ 1646 w 10000"/>
                <a:gd name="connsiteY56" fmla="*/ 6462 h 10000"/>
                <a:gd name="connsiteX57" fmla="*/ 1847 w 10000"/>
                <a:gd name="connsiteY57" fmla="*/ 6303 h 10000"/>
                <a:gd name="connsiteX58" fmla="*/ 2043 w 10000"/>
                <a:gd name="connsiteY58" fmla="*/ 6112 h 10000"/>
                <a:gd name="connsiteX59" fmla="*/ 2325 w 10000"/>
                <a:gd name="connsiteY59" fmla="*/ 5809 h 10000"/>
                <a:gd name="connsiteX60" fmla="*/ 2584 w 10000"/>
                <a:gd name="connsiteY60" fmla="*/ 5474 h 10000"/>
                <a:gd name="connsiteX61" fmla="*/ 2823 w 10000"/>
                <a:gd name="connsiteY61" fmla="*/ 5124 h 10000"/>
                <a:gd name="connsiteX62" fmla="*/ 3062 w 10000"/>
                <a:gd name="connsiteY62" fmla="*/ 4749 h 10000"/>
                <a:gd name="connsiteX63" fmla="*/ 3100 w 10000"/>
                <a:gd name="connsiteY63" fmla="*/ 4685 h 10000"/>
                <a:gd name="connsiteX64" fmla="*/ 3148 w 10000"/>
                <a:gd name="connsiteY64" fmla="*/ 4590 h 10000"/>
                <a:gd name="connsiteX65" fmla="*/ 3201 w 10000"/>
                <a:gd name="connsiteY65" fmla="*/ 4510 h 10000"/>
                <a:gd name="connsiteX66" fmla="*/ 3249 w 10000"/>
                <a:gd name="connsiteY66" fmla="*/ 4414 h 10000"/>
                <a:gd name="connsiteX67" fmla="*/ 3282 w 10000"/>
                <a:gd name="connsiteY67" fmla="*/ 4351 h 10000"/>
                <a:gd name="connsiteX68" fmla="*/ 3373 w 10000"/>
                <a:gd name="connsiteY68" fmla="*/ 4135 h 10000"/>
                <a:gd name="connsiteX69" fmla="*/ 3464 w 10000"/>
                <a:gd name="connsiteY69" fmla="*/ 3904 h 10000"/>
                <a:gd name="connsiteX70" fmla="*/ 3589 w 10000"/>
                <a:gd name="connsiteY70" fmla="*/ 3594 h 10000"/>
                <a:gd name="connsiteX71" fmla="*/ 3699 w 10000"/>
                <a:gd name="connsiteY71" fmla="*/ 3283 h 10000"/>
                <a:gd name="connsiteX72" fmla="*/ 3804 w 10000"/>
                <a:gd name="connsiteY72" fmla="*/ 2948 h 10000"/>
                <a:gd name="connsiteX73" fmla="*/ 3904 w 10000"/>
                <a:gd name="connsiteY73" fmla="*/ 2606 h 10000"/>
                <a:gd name="connsiteX74" fmla="*/ 4000 w 10000"/>
                <a:gd name="connsiteY74" fmla="*/ 2247 h 10000"/>
                <a:gd name="connsiteX75" fmla="*/ 4072 w 10000"/>
                <a:gd name="connsiteY75" fmla="*/ 1857 h 10000"/>
                <a:gd name="connsiteX76" fmla="*/ 4124 w 10000"/>
                <a:gd name="connsiteY76" fmla="*/ 1570 h 10000"/>
                <a:gd name="connsiteX77" fmla="*/ 4163 w 10000"/>
                <a:gd name="connsiteY77" fmla="*/ 1259 h 10000"/>
                <a:gd name="connsiteX78" fmla="*/ 4182 w 10000"/>
                <a:gd name="connsiteY78" fmla="*/ 1139 h 10000"/>
                <a:gd name="connsiteX79" fmla="*/ 4201 w 10000"/>
                <a:gd name="connsiteY79" fmla="*/ 1004 h 10000"/>
                <a:gd name="connsiteX80" fmla="*/ 4220 w 10000"/>
                <a:gd name="connsiteY80" fmla="*/ 853 h 10000"/>
                <a:gd name="connsiteX81" fmla="*/ 4230 w 10000"/>
                <a:gd name="connsiteY81" fmla="*/ 717 h 10000"/>
                <a:gd name="connsiteX82" fmla="*/ 4234 w 10000"/>
                <a:gd name="connsiteY82" fmla="*/ 598 h 10000"/>
                <a:gd name="connsiteX83" fmla="*/ 4230 w 10000"/>
                <a:gd name="connsiteY83" fmla="*/ 590 h 10000"/>
                <a:gd name="connsiteX84" fmla="*/ 3062 w 10000"/>
                <a:gd name="connsiteY84" fmla="*/ 1713 h 10000"/>
                <a:gd name="connsiteX85" fmla="*/ 3024 w 10000"/>
                <a:gd name="connsiteY85" fmla="*/ 1681 h 10000"/>
                <a:gd name="connsiteX86" fmla="*/ 2967 w 10000"/>
                <a:gd name="connsiteY86" fmla="*/ 1633 h 10000"/>
                <a:gd name="connsiteX87" fmla="*/ 2895 w 10000"/>
                <a:gd name="connsiteY87" fmla="*/ 1554 h 10000"/>
                <a:gd name="connsiteX88" fmla="*/ 2809 w 10000"/>
                <a:gd name="connsiteY88" fmla="*/ 1474 h 10000"/>
                <a:gd name="connsiteX89" fmla="*/ 2699 w 10000"/>
                <a:gd name="connsiteY89" fmla="*/ 1378 h 10000"/>
                <a:gd name="connsiteX90" fmla="*/ 2593 w 10000"/>
                <a:gd name="connsiteY90" fmla="*/ 1275 h 10000"/>
                <a:gd name="connsiteX91" fmla="*/ 2368 w 10000"/>
                <a:gd name="connsiteY91" fmla="*/ 1068 h 10000"/>
                <a:gd name="connsiteX92" fmla="*/ 2263 w 10000"/>
                <a:gd name="connsiteY92" fmla="*/ 964 h 10000"/>
                <a:gd name="connsiteX93" fmla="*/ 2158 w 10000"/>
                <a:gd name="connsiteY93" fmla="*/ 869 h 10000"/>
                <a:gd name="connsiteX94" fmla="*/ 2062 w 10000"/>
                <a:gd name="connsiteY94" fmla="*/ 781 h 10000"/>
                <a:gd name="connsiteX95" fmla="*/ 1990 w 10000"/>
                <a:gd name="connsiteY95" fmla="*/ 701 h 10000"/>
                <a:gd name="connsiteX96" fmla="*/ 1923 w 10000"/>
                <a:gd name="connsiteY96" fmla="*/ 653 h 10000"/>
                <a:gd name="connsiteX97" fmla="*/ 1890 w 10000"/>
                <a:gd name="connsiteY97" fmla="*/ 614 h 10000"/>
                <a:gd name="connsiteX98" fmla="*/ 1871 w 10000"/>
                <a:gd name="connsiteY98" fmla="*/ 598 h 10000"/>
                <a:gd name="connsiteX99" fmla="*/ 1837 w 10000"/>
                <a:gd name="connsiteY99" fmla="*/ 598 h 10000"/>
                <a:gd name="connsiteX100" fmla="*/ 1828 w 10000"/>
                <a:gd name="connsiteY100" fmla="*/ 757 h 10000"/>
                <a:gd name="connsiteX101" fmla="*/ 1799 w 10000"/>
                <a:gd name="connsiteY101" fmla="*/ 892 h 10000"/>
                <a:gd name="connsiteX102" fmla="*/ 1770 w 10000"/>
                <a:gd name="connsiteY102" fmla="*/ 1028 h 10000"/>
                <a:gd name="connsiteX103" fmla="*/ 1732 w 10000"/>
                <a:gd name="connsiteY103" fmla="*/ 1139 h 10000"/>
                <a:gd name="connsiteX104" fmla="*/ 1708 w 10000"/>
                <a:gd name="connsiteY104" fmla="*/ 1227 h 10000"/>
                <a:gd name="connsiteX105" fmla="*/ 1684 w 10000"/>
                <a:gd name="connsiteY105" fmla="*/ 1331 h 10000"/>
                <a:gd name="connsiteX106" fmla="*/ 1646 w 10000"/>
                <a:gd name="connsiteY106" fmla="*/ 1450 h 10000"/>
                <a:gd name="connsiteX107" fmla="*/ 1622 w 10000"/>
                <a:gd name="connsiteY107" fmla="*/ 1554 h 10000"/>
                <a:gd name="connsiteX108" fmla="*/ 1593 w 10000"/>
                <a:gd name="connsiteY108" fmla="*/ 1633 h 10000"/>
                <a:gd name="connsiteX109" fmla="*/ 1531 w 10000"/>
                <a:gd name="connsiteY109" fmla="*/ 1753 h 10000"/>
                <a:gd name="connsiteX110" fmla="*/ 1464 w 10000"/>
                <a:gd name="connsiteY110" fmla="*/ 1888 h 10000"/>
                <a:gd name="connsiteX111" fmla="*/ 1402 w 10000"/>
                <a:gd name="connsiteY111" fmla="*/ 2016 h 10000"/>
                <a:gd name="connsiteX112" fmla="*/ 1301 w 10000"/>
                <a:gd name="connsiteY112" fmla="*/ 2199 h 10000"/>
                <a:gd name="connsiteX113" fmla="*/ 1196 w 10000"/>
                <a:gd name="connsiteY113" fmla="*/ 2390 h 10000"/>
                <a:gd name="connsiteX114" fmla="*/ 1100 w 10000"/>
                <a:gd name="connsiteY114" fmla="*/ 2526 h 10000"/>
                <a:gd name="connsiteX115" fmla="*/ 976 w 10000"/>
                <a:gd name="connsiteY115" fmla="*/ 2669 h 10000"/>
                <a:gd name="connsiteX116" fmla="*/ 837 w 10000"/>
                <a:gd name="connsiteY116" fmla="*/ 2829 h 10000"/>
                <a:gd name="connsiteX117" fmla="*/ 684 w 10000"/>
                <a:gd name="connsiteY117" fmla="*/ 2980 h 10000"/>
                <a:gd name="connsiteX118" fmla="*/ 522 w 10000"/>
                <a:gd name="connsiteY118" fmla="*/ 3116 h 10000"/>
                <a:gd name="connsiteX119" fmla="*/ 354 w 10000"/>
                <a:gd name="connsiteY119" fmla="*/ 3219 h 10000"/>
                <a:gd name="connsiteX120" fmla="*/ 191 w 10000"/>
                <a:gd name="connsiteY120" fmla="*/ 3291 h 10000"/>
                <a:gd name="connsiteX121" fmla="*/ 5 w 10000"/>
                <a:gd name="connsiteY121" fmla="*/ 3342 h 10000"/>
                <a:gd name="connsiteX122" fmla="*/ 0 w 10000"/>
                <a:gd name="connsiteY122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0 w 10000"/>
                <a:gd name="connsiteY39" fmla="*/ 8303 h 10000"/>
                <a:gd name="connsiteX40" fmla="*/ 38 w 10000"/>
                <a:gd name="connsiteY40" fmla="*/ 7163 h 10000"/>
                <a:gd name="connsiteX41" fmla="*/ 158 w 10000"/>
                <a:gd name="connsiteY41" fmla="*/ 7155 h 10000"/>
                <a:gd name="connsiteX42" fmla="*/ 282 w 10000"/>
                <a:gd name="connsiteY42" fmla="*/ 7131 h 10000"/>
                <a:gd name="connsiteX43" fmla="*/ 397 w 10000"/>
                <a:gd name="connsiteY43" fmla="*/ 7100 h 10000"/>
                <a:gd name="connsiteX44" fmla="*/ 450 w 10000"/>
                <a:gd name="connsiteY44" fmla="*/ 7076 h 10000"/>
                <a:gd name="connsiteX45" fmla="*/ 526 w 10000"/>
                <a:gd name="connsiteY45" fmla="*/ 7044 h 10000"/>
                <a:gd name="connsiteX46" fmla="*/ 675 w 10000"/>
                <a:gd name="connsiteY46" fmla="*/ 7004 h 10000"/>
                <a:gd name="connsiteX47" fmla="*/ 727 w 10000"/>
                <a:gd name="connsiteY47" fmla="*/ 6996 h 10000"/>
                <a:gd name="connsiteX48" fmla="*/ 727 w 10000"/>
                <a:gd name="connsiteY48" fmla="*/ 6964 h 10000"/>
                <a:gd name="connsiteX49" fmla="*/ 809 w 10000"/>
                <a:gd name="connsiteY49" fmla="*/ 6956 h 10000"/>
                <a:gd name="connsiteX50" fmla="*/ 914 w 10000"/>
                <a:gd name="connsiteY50" fmla="*/ 6916 h 10000"/>
                <a:gd name="connsiteX51" fmla="*/ 1029 w 10000"/>
                <a:gd name="connsiteY51" fmla="*/ 6861 h 10000"/>
                <a:gd name="connsiteX52" fmla="*/ 1139 w 10000"/>
                <a:gd name="connsiteY52" fmla="*/ 6789 h 10000"/>
                <a:gd name="connsiteX53" fmla="*/ 1254 w 10000"/>
                <a:gd name="connsiteY53" fmla="*/ 6725 h 10000"/>
                <a:gd name="connsiteX54" fmla="*/ 1349 w 10000"/>
                <a:gd name="connsiteY54" fmla="*/ 6661 h 10000"/>
                <a:gd name="connsiteX55" fmla="*/ 1426 w 10000"/>
                <a:gd name="connsiteY55" fmla="*/ 6622 h 10000"/>
                <a:gd name="connsiteX56" fmla="*/ 1646 w 10000"/>
                <a:gd name="connsiteY56" fmla="*/ 6462 h 10000"/>
                <a:gd name="connsiteX57" fmla="*/ 1847 w 10000"/>
                <a:gd name="connsiteY57" fmla="*/ 6303 h 10000"/>
                <a:gd name="connsiteX58" fmla="*/ 2043 w 10000"/>
                <a:gd name="connsiteY58" fmla="*/ 6112 h 10000"/>
                <a:gd name="connsiteX59" fmla="*/ 2325 w 10000"/>
                <a:gd name="connsiteY59" fmla="*/ 5809 h 10000"/>
                <a:gd name="connsiteX60" fmla="*/ 2584 w 10000"/>
                <a:gd name="connsiteY60" fmla="*/ 5474 h 10000"/>
                <a:gd name="connsiteX61" fmla="*/ 2823 w 10000"/>
                <a:gd name="connsiteY61" fmla="*/ 5124 h 10000"/>
                <a:gd name="connsiteX62" fmla="*/ 3062 w 10000"/>
                <a:gd name="connsiteY62" fmla="*/ 4749 h 10000"/>
                <a:gd name="connsiteX63" fmla="*/ 3100 w 10000"/>
                <a:gd name="connsiteY63" fmla="*/ 4685 h 10000"/>
                <a:gd name="connsiteX64" fmla="*/ 3148 w 10000"/>
                <a:gd name="connsiteY64" fmla="*/ 4590 h 10000"/>
                <a:gd name="connsiteX65" fmla="*/ 3201 w 10000"/>
                <a:gd name="connsiteY65" fmla="*/ 4510 h 10000"/>
                <a:gd name="connsiteX66" fmla="*/ 3249 w 10000"/>
                <a:gd name="connsiteY66" fmla="*/ 4414 h 10000"/>
                <a:gd name="connsiteX67" fmla="*/ 3282 w 10000"/>
                <a:gd name="connsiteY67" fmla="*/ 4351 h 10000"/>
                <a:gd name="connsiteX68" fmla="*/ 3373 w 10000"/>
                <a:gd name="connsiteY68" fmla="*/ 4135 h 10000"/>
                <a:gd name="connsiteX69" fmla="*/ 3464 w 10000"/>
                <a:gd name="connsiteY69" fmla="*/ 3904 h 10000"/>
                <a:gd name="connsiteX70" fmla="*/ 3589 w 10000"/>
                <a:gd name="connsiteY70" fmla="*/ 3594 h 10000"/>
                <a:gd name="connsiteX71" fmla="*/ 3699 w 10000"/>
                <a:gd name="connsiteY71" fmla="*/ 3283 h 10000"/>
                <a:gd name="connsiteX72" fmla="*/ 3804 w 10000"/>
                <a:gd name="connsiteY72" fmla="*/ 2948 h 10000"/>
                <a:gd name="connsiteX73" fmla="*/ 3904 w 10000"/>
                <a:gd name="connsiteY73" fmla="*/ 2606 h 10000"/>
                <a:gd name="connsiteX74" fmla="*/ 4000 w 10000"/>
                <a:gd name="connsiteY74" fmla="*/ 2247 h 10000"/>
                <a:gd name="connsiteX75" fmla="*/ 4072 w 10000"/>
                <a:gd name="connsiteY75" fmla="*/ 1857 h 10000"/>
                <a:gd name="connsiteX76" fmla="*/ 4124 w 10000"/>
                <a:gd name="connsiteY76" fmla="*/ 1570 h 10000"/>
                <a:gd name="connsiteX77" fmla="*/ 4163 w 10000"/>
                <a:gd name="connsiteY77" fmla="*/ 1259 h 10000"/>
                <a:gd name="connsiteX78" fmla="*/ 4182 w 10000"/>
                <a:gd name="connsiteY78" fmla="*/ 1139 h 10000"/>
                <a:gd name="connsiteX79" fmla="*/ 4201 w 10000"/>
                <a:gd name="connsiteY79" fmla="*/ 1004 h 10000"/>
                <a:gd name="connsiteX80" fmla="*/ 4220 w 10000"/>
                <a:gd name="connsiteY80" fmla="*/ 853 h 10000"/>
                <a:gd name="connsiteX81" fmla="*/ 4230 w 10000"/>
                <a:gd name="connsiteY81" fmla="*/ 717 h 10000"/>
                <a:gd name="connsiteX82" fmla="*/ 4234 w 10000"/>
                <a:gd name="connsiteY82" fmla="*/ 598 h 10000"/>
                <a:gd name="connsiteX83" fmla="*/ 4230 w 10000"/>
                <a:gd name="connsiteY83" fmla="*/ 590 h 10000"/>
                <a:gd name="connsiteX84" fmla="*/ 3062 w 10000"/>
                <a:gd name="connsiteY84" fmla="*/ 1713 h 10000"/>
                <a:gd name="connsiteX85" fmla="*/ 3024 w 10000"/>
                <a:gd name="connsiteY85" fmla="*/ 1681 h 10000"/>
                <a:gd name="connsiteX86" fmla="*/ 2967 w 10000"/>
                <a:gd name="connsiteY86" fmla="*/ 1633 h 10000"/>
                <a:gd name="connsiteX87" fmla="*/ 2895 w 10000"/>
                <a:gd name="connsiteY87" fmla="*/ 1554 h 10000"/>
                <a:gd name="connsiteX88" fmla="*/ 2809 w 10000"/>
                <a:gd name="connsiteY88" fmla="*/ 1474 h 10000"/>
                <a:gd name="connsiteX89" fmla="*/ 2699 w 10000"/>
                <a:gd name="connsiteY89" fmla="*/ 1378 h 10000"/>
                <a:gd name="connsiteX90" fmla="*/ 2593 w 10000"/>
                <a:gd name="connsiteY90" fmla="*/ 1275 h 10000"/>
                <a:gd name="connsiteX91" fmla="*/ 2368 w 10000"/>
                <a:gd name="connsiteY91" fmla="*/ 1068 h 10000"/>
                <a:gd name="connsiteX92" fmla="*/ 2263 w 10000"/>
                <a:gd name="connsiteY92" fmla="*/ 964 h 10000"/>
                <a:gd name="connsiteX93" fmla="*/ 2158 w 10000"/>
                <a:gd name="connsiteY93" fmla="*/ 869 h 10000"/>
                <a:gd name="connsiteX94" fmla="*/ 2062 w 10000"/>
                <a:gd name="connsiteY94" fmla="*/ 781 h 10000"/>
                <a:gd name="connsiteX95" fmla="*/ 1990 w 10000"/>
                <a:gd name="connsiteY95" fmla="*/ 701 h 10000"/>
                <a:gd name="connsiteX96" fmla="*/ 1923 w 10000"/>
                <a:gd name="connsiteY96" fmla="*/ 653 h 10000"/>
                <a:gd name="connsiteX97" fmla="*/ 1890 w 10000"/>
                <a:gd name="connsiteY97" fmla="*/ 614 h 10000"/>
                <a:gd name="connsiteX98" fmla="*/ 1871 w 10000"/>
                <a:gd name="connsiteY98" fmla="*/ 598 h 10000"/>
                <a:gd name="connsiteX99" fmla="*/ 1837 w 10000"/>
                <a:gd name="connsiteY99" fmla="*/ 598 h 10000"/>
                <a:gd name="connsiteX100" fmla="*/ 1828 w 10000"/>
                <a:gd name="connsiteY100" fmla="*/ 757 h 10000"/>
                <a:gd name="connsiteX101" fmla="*/ 1799 w 10000"/>
                <a:gd name="connsiteY101" fmla="*/ 892 h 10000"/>
                <a:gd name="connsiteX102" fmla="*/ 1770 w 10000"/>
                <a:gd name="connsiteY102" fmla="*/ 1028 h 10000"/>
                <a:gd name="connsiteX103" fmla="*/ 1732 w 10000"/>
                <a:gd name="connsiteY103" fmla="*/ 1139 h 10000"/>
                <a:gd name="connsiteX104" fmla="*/ 1708 w 10000"/>
                <a:gd name="connsiteY104" fmla="*/ 1227 h 10000"/>
                <a:gd name="connsiteX105" fmla="*/ 1684 w 10000"/>
                <a:gd name="connsiteY105" fmla="*/ 1331 h 10000"/>
                <a:gd name="connsiteX106" fmla="*/ 1646 w 10000"/>
                <a:gd name="connsiteY106" fmla="*/ 1450 h 10000"/>
                <a:gd name="connsiteX107" fmla="*/ 1622 w 10000"/>
                <a:gd name="connsiteY107" fmla="*/ 1554 h 10000"/>
                <a:gd name="connsiteX108" fmla="*/ 1593 w 10000"/>
                <a:gd name="connsiteY108" fmla="*/ 1633 h 10000"/>
                <a:gd name="connsiteX109" fmla="*/ 1531 w 10000"/>
                <a:gd name="connsiteY109" fmla="*/ 1753 h 10000"/>
                <a:gd name="connsiteX110" fmla="*/ 1464 w 10000"/>
                <a:gd name="connsiteY110" fmla="*/ 1888 h 10000"/>
                <a:gd name="connsiteX111" fmla="*/ 1402 w 10000"/>
                <a:gd name="connsiteY111" fmla="*/ 2016 h 10000"/>
                <a:gd name="connsiteX112" fmla="*/ 1301 w 10000"/>
                <a:gd name="connsiteY112" fmla="*/ 2199 h 10000"/>
                <a:gd name="connsiteX113" fmla="*/ 1196 w 10000"/>
                <a:gd name="connsiteY113" fmla="*/ 2390 h 10000"/>
                <a:gd name="connsiteX114" fmla="*/ 1100 w 10000"/>
                <a:gd name="connsiteY114" fmla="*/ 2526 h 10000"/>
                <a:gd name="connsiteX115" fmla="*/ 976 w 10000"/>
                <a:gd name="connsiteY115" fmla="*/ 2669 h 10000"/>
                <a:gd name="connsiteX116" fmla="*/ 837 w 10000"/>
                <a:gd name="connsiteY116" fmla="*/ 2829 h 10000"/>
                <a:gd name="connsiteX117" fmla="*/ 684 w 10000"/>
                <a:gd name="connsiteY117" fmla="*/ 2980 h 10000"/>
                <a:gd name="connsiteX118" fmla="*/ 522 w 10000"/>
                <a:gd name="connsiteY118" fmla="*/ 3116 h 10000"/>
                <a:gd name="connsiteX119" fmla="*/ 354 w 10000"/>
                <a:gd name="connsiteY119" fmla="*/ 3219 h 10000"/>
                <a:gd name="connsiteX120" fmla="*/ 191 w 10000"/>
                <a:gd name="connsiteY120" fmla="*/ 3291 h 10000"/>
                <a:gd name="connsiteX121" fmla="*/ 5 w 10000"/>
                <a:gd name="connsiteY121" fmla="*/ 3342 h 10000"/>
                <a:gd name="connsiteX122" fmla="*/ 0 w 10000"/>
                <a:gd name="connsiteY122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0 w 10000"/>
                <a:gd name="connsiteY39" fmla="*/ 8303 h 10000"/>
                <a:gd name="connsiteX40" fmla="*/ 38 w 10000"/>
                <a:gd name="connsiteY40" fmla="*/ 7163 h 10000"/>
                <a:gd name="connsiteX41" fmla="*/ 158 w 10000"/>
                <a:gd name="connsiteY41" fmla="*/ 7155 h 10000"/>
                <a:gd name="connsiteX42" fmla="*/ 282 w 10000"/>
                <a:gd name="connsiteY42" fmla="*/ 7131 h 10000"/>
                <a:gd name="connsiteX43" fmla="*/ 397 w 10000"/>
                <a:gd name="connsiteY43" fmla="*/ 7100 h 10000"/>
                <a:gd name="connsiteX44" fmla="*/ 450 w 10000"/>
                <a:gd name="connsiteY44" fmla="*/ 7076 h 10000"/>
                <a:gd name="connsiteX45" fmla="*/ 526 w 10000"/>
                <a:gd name="connsiteY45" fmla="*/ 7044 h 10000"/>
                <a:gd name="connsiteX46" fmla="*/ 675 w 10000"/>
                <a:gd name="connsiteY46" fmla="*/ 7004 h 10000"/>
                <a:gd name="connsiteX47" fmla="*/ 727 w 10000"/>
                <a:gd name="connsiteY47" fmla="*/ 6996 h 10000"/>
                <a:gd name="connsiteX48" fmla="*/ 727 w 10000"/>
                <a:gd name="connsiteY48" fmla="*/ 6964 h 10000"/>
                <a:gd name="connsiteX49" fmla="*/ 809 w 10000"/>
                <a:gd name="connsiteY49" fmla="*/ 6956 h 10000"/>
                <a:gd name="connsiteX50" fmla="*/ 914 w 10000"/>
                <a:gd name="connsiteY50" fmla="*/ 6916 h 10000"/>
                <a:gd name="connsiteX51" fmla="*/ 1029 w 10000"/>
                <a:gd name="connsiteY51" fmla="*/ 6861 h 10000"/>
                <a:gd name="connsiteX52" fmla="*/ 1139 w 10000"/>
                <a:gd name="connsiteY52" fmla="*/ 6789 h 10000"/>
                <a:gd name="connsiteX53" fmla="*/ 1254 w 10000"/>
                <a:gd name="connsiteY53" fmla="*/ 6725 h 10000"/>
                <a:gd name="connsiteX54" fmla="*/ 1349 w 10000"/>
                <a:gd name="connsiteY54" fmla="*/ 6661 h 10000"/>
                <a:gd name="connsiteX55" fmla="*/ 1426 w 10000"/>
                <a:gd name="connsiteY55" fmla="*/ 6622 h 10000"/>
                <a:gd name="connsiteX56" fmla="*/ 1646 w 10000"/>
                <a:gd name="connsiteY56" fmla="*/ 6462 h 10000"/>
                <a:gd name="connsiteX57" fmla="*/ 1847 w 10000"/>
                <a:gd name="connsiteY57" fmla="*/ 6303 h 10000"/>
                <a:gd name="connsiteX58" fmla="*/ 2043 w 10000"/>
                <a:gd name="connsiteY58" fmla="*/ 6112 h 10000"/>
                <a:gd name="connsiteX59" fmla="*/ 2325 w 10000"/>
                <a:gd name="connsiteY59" fmla="*/ 5809 h 10000"/>
                <a:gd name="connsiteX60" fmla="*/ 2584 w 10000"/>
                <a:gd name="connsiteY60" fmla="*/ 5474 h 10000"/>
                <a:gd name="connsiteX61" fmla="*/ 2823 w 10000"/>
                <a:gd name="connsiteY61" fmla="*/ 5124 h 10000"/>
                <a:gd name="connsiteX62" fmla="*/ 3062 w 10000"/>
                <a:gd name="connsiteY62" fmla="*/ 4749 h 10000"/>
                <a:gd name="connsiteX63" fmla="*/ 3100 w 10000"/>
                <a:gd name="connsiteY63" fmla="*/ 4685 h 10000"/>
                <a:gd name="connsiteX64" fmla="*/ 3148 w 10000"/>
                <a:gd name="connsiteY64" fmla="*/ 4590 h 10000"/>
                <a:gd name="connsiteX65" fmla="*/ 3201 w 10000"/>
                <a:gd name="connsiteY65" fmla="*/ 4510 h 10000"/>
                <a:gd name="connsiteX66" fmla="*/ 3249 w 10000"/>
                <a:gd name="connsiteY66" fmla="*/ 4414 h 10000"/>
                <a:gd name="connsiteX67" fmla="*/ 3282 w 10000"/>
                <a:gd name="connsiteY67" fmla="*/ 4351 h 10000"/>
                <a:gd name="connsiteX68" fmla="*/ 3373 w 10000"/>
                <a:gd name="connsiteY68" fmla="*/ 4135 h 10000"/>
                <a:gd name="connsiteX69" fmla="*/ 3464 w 10000"/>
                <a:gd name="connsiteY69" fmla="*/ 3904 h 10000"/>
                <a:gd name="connsiteX70" fmla="*/ 3589 w 10000"/>
                <a:gd name="connsiteY70" fmla="*/ 3594 h 10000"/>
                <a:gd name="connsiteX71" fmla="*/ 3699 w 10000"/>
                <a:gd name="connsiteY71" fmla="*/ 3283 h 10000"/>
                <a:gd name="connsiteX72" fmla="*/ 3804 w 10000"/>
                <a:gd name="connsiteY72" fmla="*/ 2948 h 10000"/>
                <a:gd name="connsiteX73" fmla="*/ 3904 w 10000"/>
                <a:gd name="connsiteY73" fmla="*/ 2606 h 10000"/>
                <a:gd name="connsiteX74" fmla="*/ 4000 w 10000"/>
                <a:gd name="connsiteY74" fmla="*/ 2247 h 10000"/>
                <a:gd name="connsiteX75" fmla="*/ 4072 w 10000"/>
                <a:gd name="connsiteY75" fmla="*/ 1857 h 10000"/>
                <a:gd name="connsiteX76" fmla="*/ 4124 w 10000"/>
                <a:gd name="connsiteY76" fmla="*/ 1570 h 10000"/>
                <a:gd name="connsiteX77" fmla="*/ 4163 w 10000"/>
                <a:gd name="connsiteY77" fmla="*/ 1259 h 10000"/>
                <a:gd name="connsiteX78" fmla="*/ 4182 w 10000"/>
                <a:gd name="connsiteY78" fmla="*/ 1139 h 10000"/>
                <a:gd name="connsiteX79" fmla="*/ 4201 w 10000"/>
                <a:gd name="connsiteY79" fmla="*/ 1004 h 10000"/>
                <a:gd name="connsiteX80" fmla="*/ 4220 w 10000"/>
                <a:gd name="connsiteY80" fmla="*/ 853 h 10000"/>
                <a:gd name="connsiteX81" fmla="*/ 4230 w 10000"/>
                <a:gd name="connsiteY81" fmla="*/ 717 h 10000"/>
                <a:gd name="connsiteX82" fmla="*/ 4234 w 10000"/>
                <a:gd name="connsiteY82" fmla="*/ 598 h 10000"/>
                <a:gd name="connsiteX83" fmla="*/ 4230 w 10000"/>
                <a:gd name="connsiteY83" fmla="*/ 590 h 10000"/>
                <a:gd name="connsiteX84" fmla="*/ 3062 w 10000"/>
                <a:gd name="connsiteY84" fmla="*/ 1713 h 10000"/>
                <a:gd name="connsiteX85" fmla="*/ 3024 w 10000"/>
                <a:gd name="connsiteY85" fmla="*/ 1681 h 10000"/>
                <a:gd name="connsiteX86" fmla="*/ 2967 w 10000"/>
                <a:gd name="connsiteY86" fmla="*/ 1633 h 10000"/>
                <a:gd name="connsiteX87" fmla="*/ 2895 w 10000"/>
                <a:gd name="connsiteY87" fmla="*/ 1554 h 10000"/>
                <a:gd name="connsiteX88" fmla="*/ 2809 w 10000"/>
                <a:gd name="connsiteY88" fmla="*/ 1474 h 10000"/>
                <a:gd name="connsiteX89" fmla="*/ 2699 w 10000"/>
                <a:gd name="connsiteY89" fmla="*/ 1378 h 10000"/>
                <a:gd name="connsiteX90" fmla="*/ 2593 w 10000"/>
                <a:gd name="connsiteY90" fmla="*/ 1275 h 10000"/>
                <a:gd name="connsiteX91" fmla="*/ 2368 w 10000"/>
                <a:gd name="connsiteY91" fmla="*/ 1068 h 10000"/>
                <a:gd name="connsiteX92" fmla="*/ 2263 w 10000"/>
                <a:gd name="connsiteY92" fmla="*/ 964 h 10000"/>
                <a:gd name="connsiteX93" fmla="*/ 2158 w 10000"/>
                <a:gd name="connsiteY93" fmla="*/ 869 h 10000"/>
                <a:gd name="connsiteX94" fmla="*/ 2062 w 10000"/>
                <a:gd name="connsiteY94" fmla="*/ 781 h 10000"/>
                <a:gd name="connsiteX95" fmla="*/ 1990 w 10000"/>
                <a:gd name="connsiteY95" fmla="*/ 701 h 10000"/>
                <a:gd name="connsiteX96" fmla="*/ 1923 w 10000"/>
                <a:gd name="connsiteY96" fmla="*/ 653 h 10000"/>
                <a:gd name="connsiteX97" fmla="*/ 1890 w 10000"/>
                <a:gd name="connsiteY97" fmla="*/ 614 h 10000"/>
                <a:gd name="connsiteX98" fmla="*/ 1871 w 10000"/>
                <a:gd name="connsiteY98" fmla="*/ 598 h 10000"/>
                <a:gd name="connsiteX99" fmla="*/ 1837 w 10000"/>
                <a:gd name="connsiteY99" fmla="*/ 598 h 10000"/>
                <a:gd name="connsiteX100" fmla="*/ 1828 w 10000"/>
                <a:gd name="connsiteY100" fmla="*/ 757 h 10000"/>
                <a:gd name="connsiteX101" fmla="*/ 1799 w 10000"/>
                <a:gd name="connsiteY101" fmla="*/ 892 h 10000"/>
                <a:gd name="connsiteX102" fmla="*/ 1770 w 10000"/>
                <a:gd name="connsiteY102" fmla="*/ 1028 h 10000"/>
                <a:gd name="connsiteX103" fmla="*/ 1732 w 10000"/>
                <a:gd name="connsiteY103" fmla="*/ 1139 h 10000"/>
                <a:gd name="connsiteX104" fmla="*/ 1708 w 10000"/>
                <a:gd name="connsiteY104" fmla="*/ 1227 h 10000"/>
                <a:gd name="connsiteX105" fmla="*/ 1684 w 10000"/>
                <a:gd name="connsiteY105" fmla="*/ 1331 h 10000"/>
                <a:gd name="connsiteX106" fmla="*/ 1646 w 10000"/>
                <a:gd name="connsiteY106" fmla="*/ 1450 h 10000"/>
                <a:gd name="connsiteX107" fmla="*/ 1622 w 10000"/>
                <a:gd name="connsiteY107" fmla="*/ 1554 h 10000"/>
                <a:gd name="connsiteX108" fmla="*/ 1593 w 10000"/>
                <a:gd name="connsiteY108" fmla="*/ 1633 h 10000"/>
                <a:gd name="connsiteX109" fmla="*/ 1531 w 10000"/>
                <a:gd name="connsiteY109" fmla="*/ 1753 h 10000"/>
                <a:gd name="connsiteX110" fmla="*/ 1464 w 10000"/>
                <a:gd name="connsiteY110" fmla="*/ 1888 h 10000"/>
                <a:gd name="connsiteX111" fmla="*/ 1402 w 10000"/>
                <a:gd name="connsiteY111" fmla="*/ 2016 h 10000"/>
                <a:gd name="connsiteX112" fmla="*/ 1301 w 10000"/>
                <a:gd name="connsiteY112" fmla="*/ 2199 h 10000"/>
                <a:gd name="connsiteX113" fmla="*/ 1196 w 10000"/>
                <a:gd name="connsiteY113" fmla="*/ 2390 h 10000"/>
                <a:gd name="connsiteX114" fmla="*/ 1100 w 10000"/>
                <a:gd name="connsiteY114" fmla="*/ 2526 h 10000"/>
                <a:gd name="connsiteX115" fmla="*/ 976 w 10000"/>
                <a:gd name="connsiteY115" fmla="*/ 2669 h 10000"/>
                <a:gd name="connsiteX116" fmla="*/ 837 w 10000"/>
                <a:gd name="connsiteY116" fmla="*/ 2829 h 10000"/>
                <a:gd name="connsiteX117" fmla="*/ 684 w 10000"/>
                <a:gd name="connsiteY117" fmla="*/ 2980 h 10000"/>
                <a:gd name="connsiteX118" fmla="*/ 522 w 10000"/>
                <a:gd name="connsiteY118" fmla="*/ 3116 h 10000"/>
                <a:gd name="connsiteX119" fmla="*/ 354 w 10000"/>
                <a:gd name="connsiteY119" fmla="*/ 3219 h 10000"/>
                <a:gd name="connsiteX120" fmla="*/ 191 w 10000"/>
                <a:gd name="connsiteY120" fmla="*/ 3291 h 10000"/>
                <a:gd name="connsiteX121" fmla="*/ 5 w 10000"/>
                <a:gd name="connsiteY121" fmla="*/ 3342 h 10000"/>
                <a:gd name="connsiteX122" fmla="*/ 0 w 10000"/>
                <a:gd name="connsiteY122" fmla="*/ 0 h 10000"/>
                <a:gd name="connsiteX0" fmla="*/ 6 w 10006"/>
                <a:gd name="connsiteY0" fmla="*/ 0 h 10000"/>
                <a:gd name="connsiteX1" fmla="*/ 1681 w 10006"/>
                <a:gd name="connsiteY1" fmla="*/ 0 h 10000"/>
                <a:gd name="connsiteX2" fmla="*/ 1776 w 10006"/>
                <a:gd name="connsiteY2" fmla="*/ 88 h 10000"/>
                <a:gd name="connsiteX3" fmla="*/ 1867 w 10006"/>
                <a:gd name="connsiteY3" fmla="*/ 175 h 10000"/>
                <a:gd name="connsiteX4" fmla="*/ 1949 w 10006"/>
                <a:gd name="connsiteY4" fmla="*/ 255 h 10000"/>
                <a:gd name="connsiteX5" fmla="*/ 2011 w 10006"/>
                <a:gd name="connsiteY5" fmla="*/ 319 h 10000"/>
                <a:gd name="connsiteX6" fmla="*/ 2068 w 10006"/>
                <a:gd name="connsiteY6" fmla="*/ 375 h 10000"/>
                <a:gd name="connsiteX7" fmla="*/ 2130 w 10006"/>
                <a:gd name="connsiteY7" fmla="*/ 430 h 10000"/>
                <a:gd name="connsiteX8" fmla="*/ 2188 w 10006"/>
                <a:gd name="connsiteY8" fmla="*/ 494 h 10000"/>
                <a:gd name="connsiteX9" fmla="*/ 2264 w 10006"/>
                <a:gd name="connsiteY9" fmla="*/ 566 h 10000"/>
                <a:gd name="connsiteX10" fmla="*/ 2355 w 10006"/>
                <a:gd name="connsiteY10" fmla="*/ 661 h 10000"/>
                <a:gd name="connsiteX11" fmla="*/ 2456 w 10006"/>
                <a:gd name="connsiteY11" fmla="*/ 757 h 10000"/>
                <a:gd name="connsiteX12" fmla="*/ 2561 w 10006"/>
                <a:gd name="connsiteY12" fmla="*/ 861 h 10000"/>
                <a:gd name="connsiteX13" fmla="*/ 2662 w 10006"/>
                <a:gd name="connsiteY13" fmla="*/ 964 h 10000"/>
                <a:gd name="connsiteX14" fmla="*/ 2767 w 10006"/>
                <a:gd name="connsiteY14" fmla="*/ 1068 h 10000"/>
                <a:gd name="connsiteX15" fmla="*/ 2862 w 10006"/>
                <a:gd name="connsiteY15" fmla="*/ 1163 h 10000"/>
                <a:gd name="connsiteX16" fmla="*/ 2944 w 10006"/>
                <a:gd name="connsiteY16" fmla="*/ 1243 h 10000"/>
                <a:gd name="connsiteX17" fmla="*/ 3006 w 10006"/>
                <a:gd name="connsiteY17" fmla="*/ 1307 h 10000"/>
                <a:gd name="connsiteX18" fmla="*/ 3049 w 10006"/>
                <a:gd name="connsiteY18" fmla="*/ 1347 h 10000"/>
                <a:gd name="connsiteX19" fmla="*/ 3068 w 10006"/>
                <a:gd name="connsiteY19" fmla="*/ 1363 h 10000"/>
                <a:gd name="connsiteX20" fmla="*/ 3087 w 10006"/>
                <a:gd name="connsiteY20" fmla="*/ 1347 h 10000"/>
                <a:gd name="connsiteX21" fmla="*/ 3126 w 10006"/>
                <a:gd name="connsiteY21" fmla="*/ 1307 h 10000"/>
                <a:gd name="connsiteX22" fmla="*/ 3183 w 10006"/>
                <a:gd name="connsiteY22" fmla="*/ 1259 h 10000"/>
                <a:gd name="connsiteX23" fmla="*/ 3264 w 10006"/>
                <a:gd name="connsiteY23" fmla="*/ 1179 h 10000"/>
                <a:gd name="connsiteX24" fmla="*/ 3350 w 10006"/>
                <a:gd name="connsiteY24" fmla="*/ 1100 h 10000"/>
                <a:gd name="connsiteX25" fmla="*/ 3441 w 10006"/>
                <a:gd name="connsiteY25" fmla="*/ 1020 h 10000"/>
                <a:gd name="connsiteX26" fmla="*/ 3551 w 10006"/>
                <a:gd name="connsiteY26" fmla="*/ 924 h 10000"/>
                <a:gd name="connsiteX27" fmla="*/ 3647 w 10006"/>
                <a:gd name="connsiteY27" fmla="*/ 821 h 10000"/>
                <a:gd name="connsiteX28" fmla="*/ 3757 w 10006"/>
                <a:gd name="connsiteY28" fmla="*/ 725 h 10000"/>
                <a:gd name="connsiteX29" fmla="*/ 3848 w 10006"/>
                <a:gd name="connsiteY29" fmla="*/ 645 h 10000"/>
                <a:gd name="connsiteX30" fmla="*/ 3934 w 10006"/>
                <a:gd name="connsiteY30" fmla="*/ 558 h 10000"/>
                <a:gd name="connsiteX31" fmla="*/ 4006 w 10006"/>
                <a:gd name="connsiteY31" fmla="*/ 494 h 10000"/>
                <a:gd name="connsiteX32" fmla="*/ 4063 w 10006"/>
                <a:gd name="connsiteY32" fmla="*/ 446 h 10000"/>
                <a:gd name="connsiteX33" fmla="*/ 4092 w 10006"/>
                <a:gd name="connsiteY33" fmla="*/ 414 h 10000"/>
                <a:gd name="connsiteX34" fmla="*/ 4322 w 10006"/>
                <a:gd name="connsiteY34" fmla="*/ 207 h 10000"/>
                <a:gd name="connsiteX35" fmla="*/ 4547 w 10006"/>
                <a:gd name="connsiteY35" fmla="*/ 0 h 10000"/>
                <a:gd name="connsiteX36" fmla="*/ 10006 w 10006"/>
                <a:gd name="connsiteY36" fmla="*/ 0 h 10000"/>
                <a:gd name="connsiteX37" fmla="*/ 10006 w 10006"/>
                <a:gd name="connsiteY37" fmla="*/ 10000 h 10000"/>
                <a:gd name="connsiteX38" fmla="*/ 6 w 10006"/>
                <a:gd name="connsiteY38" fmla="*/ 10000 h 10000"/>
                <a:gd name="connsiteX39" fmla="*/ 6 w 10006"/>
                <a:gd name="connsiteY39" fmla="*/ 8303 h 10000"/>
                <a:gd name="connsiteX40" fmla="*/ 11 w 10006"/>
                <a:gd name="connsiteY40" fmla="*/ 7163 h 10000"/>
                <a:gd name="connsiteX41" fmla="*/ 164 w 10006"/>
                <a:gd name="connsiteY41" fmla="*/ 7155 h 10000"/>
                <a:gd name="connsiteX42" fmla="*/ 288 w 10006"/>
                <a:gd name="connsiteY42" fmla="*/ 7131 h 10000"/>
                <a:gd name="connsiteX43" fmla="*/ 403 w 10006"/>
                <a:gd name="connsiteY43" fmla="*/ 7100 h 10000"/>
                <a:gd name="connsiteX44" fmla="*/ 456 w 10006"/>
                <a:gd name="connsiteY44" fmla="*/ 7076 h 10000"/>
                <a:gd name="connsiteX45" fmla="*/ 532 w 10006"/>
                <a:gd name="connsiteY45" fmla="*/ 7044 h 10000"/>
                <a:gd name="connsiteX46" fmla="*/ 681 w 10006"/>
                <a:gd name="connsiteY46" fmla="*/ 7004 h 10000"/>
                <a:gd name="connsiteX47" fmla="*/ 733 w 10006"/>
                <a:gd name="connsiteY47" fmla="*/ 6996 h 10000"/>
                <a:gd name="connsiteX48" fmla="*/ 733 w 10006"/>
                <a:gd name="connsiteY48" fmla="*/ 6964 h 10000"/>
                <a:gd name="connsiteX49" fmla="*/ 815 w 10006"/>
                <a:gd name="connsiteY49" fmla="*/ 6956 h 10000"/>
                <a:gd name="connsiteX50" fmla="*/ 920 w 10006"/>
                <a:gd name="connsiteY50" fmla="*/ 6916 h 10000"/>
                <a:gd name="connsiteX51" fmla="*/ 1035 w 10006"/>
                <a:gd name="connsiteY51" fmla="*/ 6861 h 10000"/>
                <a:gd name="connsiteX52" fmla="*/ 1145 w 10006"/>
                <a:gd name="connsiteY52" fmla="*/ 6789 h 10000"/>
                <a:gd name="connsiteX53" fmla="*/ 1260 w 10006"/>
                <a:gd name="connsiteY53" fmla="*/ 6725 h 10000"/>
                <a:gd name="connsiteX54" fmla="*/ 1355 w 10006"/>
                <a:gd name="connsiteY54" fmla="*/ 6661 h 10000"/>
                <a:gd name="connsiteX55" fmla="*/ 1432 w 10006"/>
                <a:gd name="connsiteY55" fmla="*/ 6622 h 10000"/>
                <a:gd name="connsiteX56" fmla="*/ 1652 w 10006"/>
                <a:gd name="connsiteY56" fmla="*/ 6462 h 10000"/>
                <a:gd name="connsiteX57" fmla="*/ 1853 w 10006"/>
                <a:gd name="connsiteY57" fmla="*/ 6303 h 10000"/>
                <a:gd name="connsiteX58" fmla="*/ 2049 w 10006"/>
                <a:gd name="connsiteY58" fmla="*/ 6112 h 10000"/>
                <a:gd name="connsiteX59" fmla="*/ 2331 w 10006"/>
                <a:gd name="connsiteY59" fmla="*/ 5809 h 10000"/>
                <a:gd name="connsiteX60" fmla="*/ 2590 w 10006"/>
                <a:gd name="connsiteY60" fmla="*/ 5474 h 10000"/>
                <a:gd name="connsiteX61" fmla="*/ 2829 w 10006"/>
                <a:gd name="connsiteY61" fmla="*/ 5124 h 10000"/>
                <a:gd name="connsiteX62" fmla="*/ 3068 w 10006"/>
                <a:gd name="connsiteY62" fmla="*/ 4749 h 10000"/>
                <a:gd name="connsiteX63" fmla="*/ 3106 w 10006"/>
                <a:gd name="connsiteY63" fmla="*/ 4685 h 10000"/>
                <a:gd name="connsiteX64" fmla="*/ 3154 w 10006"/>
                <a:gd name="connsiteY64" fmla="*/ 4590 h 10000"/>
                <a:gd name="connsiteX65" fmla="*/ 3207 w 10006"/>
                <a:gd name="connsiteY65" fmla="*/ 4510 h 10000"/>
                <a:gd name="connsiteX66" fmla="*/ 3255 w 10006"/>
                <a:gd name="connsiteY66" fmla="*/ 4414 h 10000"/>
                <a:gd name="connsiteX67" fmla="*/ 3288 w 10006"/>
                <a:gd name="connsiteY67" fmla="*/ 4351 h 10000"/>
                <a:gd name="connsiteX68" fmla="*/ 3379 w 10006"/>
                <a:gd name="connsiteY68" fmla="*/ 4135 h 10000"/>
                <a:gd name="connsiteX69" fmla="*/ 3470 w 10006"/>
                <a:gd name="connsiteY69" fmla="*/ 3904 h 10000"/>
                <a:gd name="connsiteX70" fmla="*/ 3595 w 10006"/>
                <a:gd name="connsiteY70" fmla="*/ 3594 h 10000"/>
                <a:gd name="connsiteX71" fmla="*/ 3705 w 10006"/>
                <a:gd name="connsiteY71" fmla="*/ 3283 h 10000"/>
                <a:gd name="connsiteX72" fmla="*/ 3810 w 10006"/>
                <a:gd name="connsiteY72" fmla="*/ 2948 h 10000"/>
                <a:gd name="connsiteX73" fmla="*/ 3910 w 10006"/>
                <a:gd name="connsiteY73" fmla="*/ 2606 h 10000"/>
                <a:gd name="connsiteX74" fmla="*/ 4006 w 10006"/>
                <a:gd name="connsiteY74" fmla="*/ 2247 h 10000"/>
                <a:gd name="connsiteX75" fmla="*/ 4078 w 10006"/>
                <a:gd name="connsiteY75" fmla="*/ 1857 h 10000"/>
                <a:gd name="connsiteX76" fmla="*/ 4130 w 10006"/>
                <a:gd name="connsiteY76" fmla="*/ 1570 h 10000"/>
                <a:gd name="connsiteX77" fmla="*/ 4169 w 10006"/>
                <a:gd name="connsiteY77" fmla="*/ 1259 h 10000"/>
                <a:gd name="connsiteX78" fmla="*/ 4188 w 10006"/>
                <a:gd name="connsiteY78" fmla="*/ 1139 h 10000"/>
                <a:gd name="connsiteX79" fmla="*/ 4207 w 10006"/>
                <a:gd name="connsiteY79" fmla="*/ 1004 h 10000"/>
                <a:gd name="connsiteX80" fmla="*/ 4226 w 10006"/>
                <a:gd name="connsiteY80" fmla="*/ 853 h 10000"/>
                <a:gd name="connsiteX81" fmla="*/ 4236 w 10006"/>
                <a:gd name="connsiteY81" fmla="*/ 717 h 10000"/>
                <a:gd name="connsiteX82" fmla="*/ 4240 w 10006"/>
                <a:gd name="connsiteY82" fmla="*/ 598 h 10000"/>
                <a:gd name="connsiteX83" fmla="*/ 4236 w 10006"/>
                <a:gd name="connsiteY83" fmla="*/ 590 h 10000"/>
                <a:gd name="connsiteX84" fmla="*/ 3068 w 10006"/>
                <a:gd name="connsiteY84" fmla="*/ 1713 h 10000"/>
                <a:gd name="connsiteX85" fmla="*/ 3030 w 10006"/>
                <a:gd name="connsiteY85" fmla="*/ 1681 h 10000"/>
                <a:gd name="connsiteX86" fmla="*/ 2973 w 10006"/>
                <a:gd name="connsiteY86" fmla="*/ 1633 h 10000"/>
                <a:gd name="connsiteX87" fmla="*/ 2901 w 10006"/>
                <a:gd name="connsiteY87" fmla="*/ 1554 h 10000"/>
                <a:gd name="connsiteX88" fmla="*/ 2815 w 10006"/>
                <a:gd name="connsiteY88" fmla="*/ 1474 h 10000"/>
                <a:gd name="connsiteX89" fmla="*/ 2705 w 10006"/>
                <a:gd name="connsiteY89" fmla="*/ 1378 h 10000"/>
                <a:gd name="connsiteX90" fmla="*/ 2599 w 10006"/>
                <a:gd name="connsiteY90" fmla="*/ 1275 h 10000"/>
                <a:gd name="connsiteX91" fmla="*/ 2374 w 10006"/>
                <a:gd name="connsiteY91" fmla="*/ 1068 h 10000"/>
                <a:gd name="connsiteX92" fmla="*/ 2269 w 10006"/>
                <a:gd name="connsiteY92" fmla="*/ 964 h 10000"/>
                <a:gd name="connsiteX93" fmla="*/ 2164 w 10006"/>
                <a:gd name="connsiteY93" fmla="*/ 869 h 10000"/>
                <a:gd name="connsiteX94" fmla="*/ 2068 w 10006"/>
                <a:gd name="connsiteY94" fmla="*/ 781 h 10000"/>
                <a:gd name="connsiteX95" fmla="*/ 1996 w 10006"/>
                <a:gd name="connsiteY95" fmla="*/ 701 h 10000"/>
                <a:gd name="connsiteX96" fmla="*/ 1929 w 10006"/>
                <a:gd name="connsiteY96" fmla="*/ 653 h 10000"/>
                <a:gd name="connsiteX97" fmla="*/ 1896 w 10006"/>
                <a:gd name="connsiteY97" fmla="*/ 614 h 10000"/>
                <a:gd name="connsiteX98" fmla="*/ 1877 w 10006"/>
                <a:gd name="connsiteY98" fmla="*/ 598 h 10000"/>
                <a:gd name="connsiteX99" fmla="*/ 1843 w 10006"/>
                <a:gd name="connsiteY99" fmla="*/ 598 h 10000"/>
                <a:gd name="connsiteX100" fmla="*/ 1834 w 10006"/>
                <a:gd name="connsiteY100" fmla="*/ 757 h 10000"/>
                <a:gd name="connsiteX101" fmla="*/ 1805 w 10006"/>
                <a:gd name="connsiteY101" fmla="*/ 892 h 10000"/>
                <a:gd name="connsiteX102" fmla="*/ 1776 w 10006"/>
                <a:gd name="connsiteY102" fmla="*/ 1028 h 10000"/>
                <a:gd name="connsiteX103" fmla="*/ 1738 w 10006"/>
                <a:gd name="connsiteY103" fmla="*/ 1139 h 10000"/>
                <a:gd name="connsiteX104" fmla="*/ 1714 w 10006"/>
                <a:gd name="connsiteY104" fmla="*/ 1227 h 10000"/>
                <a:gd name="connsiteX105" fmla="*/ 1690 w 10006"/>
                <a:gd name="connsiteY105" fmla="*/ 1331 h 10000"/>
                <a:gd name="connsiteX106" fmla="*/ 1652 w 10006"/>
                <a:gd name="connsiteY106" fmla="*/ 1450 h 10000"/>
                <a:gd name="connsiteX107" fmla="*/ 1628 w 10006"/>
                <a:gd name="connsiteY107" fmla="*/ 1554 h 10000"/>
                <a:gd name="connsiteX108" fmla="*/ 1599 w 10006"/>
                <a:gd name="connsiteY108" fmla="*/ 1633 h 10000"/>
                <a:gd name="connsiteX109" fmla="*/ 1537 w 10006"/>
                <a:gd name="connsiteY109" fmla="*/ 1753 h 10000"/>
                <a:gd name="connsiteX110" fmla="*/ 1470 w 10006"/>
                <a:gd name="connsiteY110" fmla="*/ 1888 h 10000"/>
                <a:gd name="connsiteX111" fmla="*/ 1408 w 10006"/>
                <a:gd name="connsiteY111" fmla="*/ 2016 h 10000"/>
                <a:gd name="connsiteX112" fmla="*/ 1307 w 10006"/>
                <a:gd name="connsiteY112" fmla="*/ 2199 h 10000"/>
                <a:gd name="connsiteX113" fmla="*/ 1202 w 10006"/>
                <a:gd name="connsiteY113" fmla="*/ 2390 h 10000"/>
                <a:gd name="connsiteX114" fmla="*/ 1106 w 10006"/>
                <a:gd name="connsiteY114" fmla="*/ 2526 h 10000"/>
                <a:gd name="connsiteX115" fmla="*/ 982 w 10006"/>
                <a:gd name="connsiteY115" fmla="*/ 2669 h 10000"/>
                <a:gd name="connsiteX116" fmla="*/ 843 w 10006"/>
                <a:gd name="connsiteY116" fmla="*/ 2829 h 10000"/>
                <a:gd name="connsiteX117" fmla="*/ 690 w 10006"/>
                <a:gd name="connsiteY117" fmla="*/ 2980 h 10000"/>
                <a:gd name="connsiteX118" fmla="*/ 528 w 10006"/>
                <a:gd name="connsiteY118" fmla="*/ 3116 h 10000"/>
                <a:gd name="connsiteX119" fmla="*/ 360 w 10006"/>
                <a:gd name="connsiteY119" fmla="*/ 3219 h 10000"/>
                <a:gd name="connsiteX120" fmla="*/ 197 w 10006"/>
                <a:gd name="connsiteY120" fmla="*/ 3291 h 10000"/>
                <a:gd name="connsiteX121" fmla="*/ 11 w 10006"/>
                <a:gd name="connsiteY121" fmla="*/ 3342 h 10000"/>
                <a:gd name="connsiteX122" fmla="*/ 6 w 10006"/>
                <a:gd name="connsiteY122" fmla="*/ 0 h 10000"/>
                <a:gd name="connsiteX0" fmla="*/ 2 w 10002"/>
                <a:gd name="connsiteY0" fmla="*/ 0 h 10000"/>
                <a:gd name="connsiteX1" fmla="*/ 1677 w 10002"/>
                <a:gd name="connsiteY1" fmla="*/ 0 h 10000"/>
                <a:gd name="connsiteX2" fmla="*/ 1772 w 10002"/>
                <a:gd name="connsiteY2" fmla="*/ 88 h 10000"/>
                <a:gd name="connsiteX3" fmla="*/ 1863 w 10002"/>
                <a:gd name="connsiteY3" fmla="*/ 175 h 10000"/>
                <a:gd name="connsiteX4" fmla="*/ 1945 w 10002"/>
                <a:gd name="connsiteY4" fmla="*/ 255 h 10000"/>
                <a:gd name="connsiteX5" fmla="*/ 2007 w 10002"/>
                <a:gd name="connsiteY5" fmla="*/ 319 h 10000"/>
                <a:gd name="connsiteX6" fmla="*/ 2064 w 10002"/>
                <a:gd name="connsiteY6" fmla="*/ 375 h 10000"/>
                <a:gd name="connsiteX7" fmla="*/ 2126 w 10002"/>
                <a:gd name="connsiteY7" fmla="*/ 430 h 10000"/>
                <a:gd name="connsiteX8" fmla="*/ 2184 w 10002"/>
                <a:gd name="connsiteY8" fmla="*/ 494 h 10000"/>
                <a:gd name="connsiteX9" fmla="*/ 2260 w 10002"/>
                <a:gd name="connsiteY9" fmla="*/ 566 h 10000"/>
                <a:gd name="connsiteX10" fmla="*/ 2351 w 10002"/>
                <a:gd name="connsiteY10" fmla="*/ 661 h 10000"/>
                <a:gd name="connsiteX11" fmla="*/ 2452 w 10002"/>
                <a:gd name="connsiteY11" fmla="*/ 757 h 10000"/>
                <a:gd name="connsiteX12" fmla="*/ 2557 w 10002"/>
                <a:gd name="connsiteY12" fmla="*/ 861 h 10000"/>
                <a:gd name="connsiteX13" fmla="*/ 2658 w 10002"/>
                <a:gd name="connsiteY13" fmla="*/ 964 h 10000"/>
                <a:gd name="connsiteX14" fmla="*/ 2763 w 10002"/>
                <a:gd name="connsiteY14" fmla="*/ 1068 h 10000"/>
                <a:gd name="connsiteX15" fmla="*/ 2858 w 10002"/>
                <a:gd name="connsiteY15" fmla="*/ 1163 h 10000"/>
                <a:gd name="connsiteX16" fmla="*/ 2940 w 10002"/>
                <a:gd name="connsiteY16" fmla="*/ 1243 h 10000"/>
                <a:gd name="connsiteX17" fmla="*/ 3002 w 10002"/>
                <a:gd name="connsiteY17" fmla="*/ 1307 h 10000"/>
                <a:gd name="connsiteX18" fmla="*/ 3045 w 10002"/>
                <a:gd name="connsiteY18" fmla="*/ 1347 h 10000"/>
                <a:gd name="connsiteX19" fmla="*/ 3064 w 10002"/>
                <a:gd name="connsiteY19" fmla="*/ 1363 h 10000"/>
                <a:gd name="connsiteX20" fmla="*/ 3083 w 10002"/>
                <a:gd name="connsiteY20" fmla="*/ 1347 h 10000"/>
                <a:gd name="connsiteX21" fmla="*/ 3122 w 10002"/>
                <a:gd name="connsiteY21" fmla="*/ 1307 h 10000"/>
                <a:gd name="connsiteX22" fmla="*/ 3179 w 10002"/>
                <a:gd name="connsiteY22" fmla="*/ 1259 h 10000"/>
                <a:gd name="connsiteX23" fmla="*/ 3260 w 10002"/>
                <a:gd name="connsiteY23" fmla="*/ 1179 h 10000"/>
                <a:gd name="connsiteX24" fmla="*/ 3346 w 10002"/>
                <a:gd name="connsiteY24" fmla="*/ 1100 h 10000"/>
                <a:gd name="connsiteX25" fmla="*/ 3437 w 10002"/>
                <a:gd name="connsiteY25" fmla="*/ 1020 h 10000"/>
                <a:gd name="connsiteX26" fmla="*/ 3547 w 10002"/>
                <a:gd name="connsiteY26" fmla="*/ 924 h 10000"/>
                <a:gd name="connsiteX27" fmla="*/ 3643 w 10002"/>
                <a:gd name="connsiteY27" fmla="*/ 821 h 10000"/>
                <a:gd name="connsiteX28" fmla="*/ 3753 w 10002"/>
                <a:gd name="connsiteY28" fmla="*/ 725 h 10000"/>
                <a:gd name="connsiteX29" fmla="*/ 3844 w 10002"/>
                <a:gd name="connsiteY29" fmla="*/ 645 h 10000"/>
                <a:gd name="connsiteX30" fmla="*/ 3930 w 10002"/>
                <a:gd name="connsiteY30" fmla="*/ 558 h 10000"/>
                <a:gd name="connsiteX31" fmla="*/ 4002 w 10002"/>
                <a:gd name="connsiteY31" fmla="*/ 494 h 10000"/>
                <a:gd name="connsiteX32" fmla="*/ 4059 w 10002"/>
                <a:gd name="connsiteY32" fmla="*/ 446 h 10000"/>
                <a:gd name="connsiteX33" fmla="*/ 4088 w 10002"/>
                <a:gd name="connsiteY33" fmla="*/ 414 h 10000"/>
                <a:gd name="connsiteX34" fmla="*/ 4318 w 10002"/>
                <a:gd name="connsiteY34" fmla="*/ 207 h 10000"/>
                <a:gd name="connsiteX35" fmla="*/ 4543 w 10002"/>
                <a:gd name="connsiteY35" fmla="*/ 0 h 10000"/>
                <a:gd name="connsiteX36" fmla="*/ 10002 w 10002"/>
                <a:gd name="connsiteY36" fmla="*/ 0 h 10000"/>
                <a:gd name="connsiteX37" fmla="*/ 10002 w 10002"/>
                <a:gd name="connsiteY37" fmla="*/ 10000 h 10000"/>
                <a:gd name="connsiteX38" fmla="*/ 2 w 10002"/>
                <a:gd name="connsiteY38" fmla="*/ 10000 h 10000"/>
                <a:gd name="connsiteX39" fmla="*/ 2 w 10002"/>
                <a:gd name="connsiteY39" fmla="*/ 8303 h 10000"/>
                <a:gd name="connsiteX40" fmla="*/ 7 w 10002"/>
                <a:gd name="connsiteY40" fmla="*/ 7163 h 10000"/>
                <a:gd name="connsiteX41" fmla="*/ 160 w 10002"/>
                <a:gd name="connsiteY41" fmla="*/ 7155 h 10000"/>
                <a:gd name="connsiteX42" fmla="*/ 284 w 10002"/>
                <a:gd name="connsiteY42" fmla="*/ 7131 h 10000"/>
                <a:gd name="connsiteX43" fmla="*/ 399 w 10002"/>
                <a:gd name="connsiteY43" fmla="*/ 7100 h 10000"/>
                <a:gd name="connsiteX44" fmla="*/ 452 w 10002"/>
                <a:gd name="connsiteY44" fmla="*/ 7076 h 10000"/>
                <a:gd name="connsiteX45" fmla="*/ 528 w 10002"/>
                <a:gd name="connsiteY45" fmla="*/ 7044 h 10000"/>
                <a:gd name="connsiteX46" fmla="*/ 677 w 10002"/>
                <a:gd name="connsiteY46" fmla="*/ 7004 h 10000"/>
                <a:gd name="connsiteX47" fmla="*/ 729 w 10002"/>
                <a:gd name="connsiteY47" fmla="*/ 6996 h 10000"/>
                <a:gd name="connsiteX48" fmla="*/ 729 w 10002"/>
                <a:gd name="connsiteY48" fmla="*/ 6964 h 10000"/>
                <a:gd name="connsiteX49" fmla="*/ 811 w 10002"/>
                <a:gd name="connsiteY49" fmla="*/ 6956 h 10000"/>
                <a:gd name="connsiteX50" fmla="*/ 916 w 10002"/>
                <a:gd name="connsiteY50" fmla="*/ 6916 h 10000"/>
                <a:gd name="connsiteX51" fmla="*/ 1031 w 10002"/>
                <a:gd name="connsiteY51" fmla="*/ 6861 h 10000"/>
                <a:gd name="connsiteX52" fmla="*/ 1141 w 10002"/>
                <a:gd name="connsiteY52" fmla="*/ 6789 h 10000"/>
                <a:gd name="connsiteX53" fmla="*/ 1256 w 10002"/>
                <a:gd name="connsiteY53" fmla="*/ 6725 h 10000"/>
                <a:gd name="connsiteX54" fmla="*/ 1351 w 10002"/>
                <a:gd name="connsiteY54" fmla="*/ 6661 h 10000"/>
                <a:gd name="connsiteX55" fmla="*/ 1428 w 10002"/>
                <a:gd name="connsiteY55" fmla="*/ 6622 h 10000"/>
                <a:gd name="connsiteX56" fmla="*/ 1648 w 10002"/>
                <a:gd name="connsiteY56" fmla="*/ 6462 h 10000"/>
                <a:gd name="connsiteX57" fmla="*/ 1849 w 10002"/>
                <a:gd name="connsiteY57" fmla="*/ 6303 h 10000"/>
                <a:gd name="connsiteX58" fmla="*/ 2045 w 10002"/>
                <a:gd name="connsiteY58" fmla="*/ 6112 h 10000"/>
                <a:gd name="connsiteX59" fmla="*/ 2327 w 10002"/>
                <a:gd name="connsiteY59" fmla="*/ 5809 h 10000"/>
                <a:gd name="connsiteX60" fmla="*/ 2586 w 10002"/>
                <a:gd name="connsiteY60" fmla="*/ 5474 h 10000"/>
                <a:gd name="connsiteX61" fmla="*/ 2825 w 10002"/>
                <a:gd name="connsiteY61" fmla="*/ 5124 h 10000"/>
                <a:gd name="connsiteX62" fmla="*/ 3064 w 10002"/>
                <a:gd name="connsiteY62" fmla="*/ 4749 h 10000"/>
                <a:gd name="connsiteX63" fmla="*/ 3102 w 10002"/>
                <a:gd name="connsiteY63" fmla="*/ 4685 h 10000"/>
                <a:gd name="connsiteX64" fmla="*/ 3150 w 10002"/>
                <a:gd name="connsiteY64" fmla="*/ 4590 h 10000"/>
                <a:gd name="connsiteX65" fmla="*/ 3203 w 10002"/>
                <a:gd name="connsiteY65" fmla="*/ 4510 h 10000"/>
                <a:gd name="connsiteX66" fmla="*/ 3251 w 10002"/>
                <a:gd name="connsiteY66" fmla="*/ 4414 h 10000"/>
                <a:gd name="connsiteX67" fmla="*/ 3284 w 10002"/>
                <a:gd name="connsiteY67" fmla="*/ 4351 h 10000"/>
                <a:gd name="connsiteX68" fmla="*/ 3375 w 10002"/>
                <a:gd name="connsiteY68" fmla="*/ 4135 h 10000"/>
                <a:gd name="connsiteX69" fmla="*/ 3466 w 10002"/>
                <a:gd name="connsiteY69" fmla="*/ 3904 h 10000"/>
                <a:gd name="connsiteX70" fmla="*/ 3591 w 10002"/>
                <a:gd name="connsiteY70" fmla="*/ 3594 h 10000"/>
                <a:gd name="connsiteX71" fmla="*/ 3701 w 10002"/>
                <a:gd name="connsiteY71" fmla="*/ 3283 h 10000"/>
                <a:gd name="connsiteX72" fmla="*/ 3806 w 10002"/>
                <a:gd name="connsiteY72" fmla="*/ 2948 h 10000"/>
                <a:gd name="connsiteX73" fmla="*/ 3906 w 10002"/>
                <a:gd name="connsiteY73" fmla="*/ 2606 h 10000"/>
                <a:gd name="connsiteX74" fmla="*/ 4002 w 10002"/>
                <a:gd name="connsiteY74" fmla="*/ 2247 h 10000"/>
                <a:gd name="connsiteX75" fmla="*/ 4074 w 10002"/>
                <a:gd name="connsiteY75" fmla="*/ 1857 h 10000"/>
                <a:gd name="connsiteX76" fmla="*/ 4126 w 10002"/>
                <a:gd name="connsiteY76" fmla="*/ 1570 h 10000"/>
                <a:gd name="connsiteX77" fmla="*/ 4165 w 10002"/>
                <a:gd name="connsiteY77" fmla="*/ 1259 h 10000"/>
                <a:gd name="connsiteX78" fmla="*/ 4184 w 10002"/>
                <a:gd name="connsiteY78" fmla="*/ 1139 h 10000"/>
                <a:gd name="connsiteX79" fmla="*/ 4203 w 10002"/>
                <a:gd name="connsiteY79" fmla="*/ 1004 h 10000"/>
                <a:gd name="connsiteX80" fmla="*/ 4222 w 10002"/>
                <a:gd name="connsiteY80" fmla="*/ 853 h 10000"/>
                <a:gd name="connsiteX81" fmla="*/ 4232 w 10002"/>
                <a:gd name="connsiteY81" fmla="*/ 717 h 10000"/>
                <a:gd name="connsiteX82" fmla="*/ 4236 w 10002"/>
                <a:gd name="connsiteY82" fmla="*/ 598 h 10000"/>
                <a:gd name="connsiteX83" fmla="*/ 4232 w 10002"/>
                <a:gd name="connsiteY83" fmla="*/ 590 h 10000"/>
                <a:gd name="connsiteX84" fmla="*/ 3064 w 10002"/>
                <a:gd name="connsiteY84" fmla="*/ 1713 h 10000"/>
                <a:gd name="connsiteX85" fmla="*/ 3026 w 10002"/>
                <a:gd name="connsiteY85" fmla="*/ 1681 h 10000"/>
                <a:gd name="connsiteX86" fmla="*/ 2969 w 10002"/>
                <a:gd name="connsiteY86" fmla="*/ 1633 h 10000"/>
                <a:gd name="connsiteX87" fmla="*/ 2897 w 10002"/>
                <a:gd name="connsiteY87" fmla="*/ 1554 h 10000"/>
                <a:gd name="connsiteX88" fmla="*/ 2811 w 10002"/>
                <a:gd name="connsiteY88" fmla="*/ 1474 h 10000"/>
                <a:gd name="connsiteX89" fmla="*/ 2701 w 10002"/>
                <a:gd name="connsiteY89" fmla="*/ 1378 h 10000"/>
                <a:gd name="connsiteX90" fmla="*/ 2595 w 10002"/>
                <a:gd name="connsiteY90" fmla="*/ 1275 h 10000"/>
                <a:gd name="connsiteX91" fmla="*/ 2370 w 10002"/>
                <a:gd name="connsiteY91" fmla="*/ 1068 h 10000"/>
                <a:gd name="connsiteX92" fmla="*/ 2265 w 10002"/>
                <a:gd name="connsiteY92" fmla="*/ 964 h 10000"/>
                <a:gd name="connsiteX93" fmla="*/ 2160 w 10002"/>
                <a:gd name="connsiteY93" fmla="*/ 869 h 10000"/>
                <a:gd name="connsiteX94" fmla="*/ 2064 w 10002"/>
                <a:gd name="connsiteY94" fmla="*/ 781 h 10000"/>
                <a:gd name="connsiteX95" fmla="*/ 1992 w 10002"/>
                <a:gd name="connsiteY95" fmla="*/ 701 h 10000"/>
                <a:gd name="connsiteX96" fmla="*/ 1925 w 10002"/>
                <a:gd name="connsiteY96" fmla="*/ 653 h 10000"/>
                <a:gd name="connsiteX97" fmla="*/ 1892 w 10002"/>
                <a:gd name="connsiteY97" fmla="*/ 614 h 10000"/>
                <a:gd name="connsiteX98" fmla="*/ 1873 w 10002"/>
                <a:gd name="connsiteY98" fmla="*/ 598 h 10000"/>
                <a:gd name="connsiteX99" fmla="*/ 1839 w 10002"/>
                <a:gd name="connsiteY99" fmla="*/ 598 h 10000"/>
                <a:gd name="connsiteX100" fmla="*/ 1830 w 10002"/>
                <a:gd name="connsiteY100" fmla="*/ 757 h 10000"/>
                <a:gd name="connsiteX101" fmla="*/ 1801 w 10002"/>
                <a:gd name="connsiteY101" fmla="*/ 892 h 10000"/>
                <a:gd name="connsiteX102" fmla="*/ 1772 w 10002"/>
                <a:gd name="connsiteY102" fmla="*/ 1028 h 10000"/>
                <a:gd name="connsiteX103" fmla="*/ 1734 w 10002"/>
                <a:gd name="connsiteY103" fmla="*/ 1139 h 10000"/>
                <a:gd name="connsiteX104" fmla="*/ 1710 w 10002"/>
                <a:gd name="connsiteY104" fmla="*/ 1227 h 10000"/>
                <a:gd name="connsiteX105" fmla="*/ 1686 w 10002"/>
                <a:gd name="connsiteY105" fmla="*/ 1331 h 10000"/>
                <a:gd name="connsiteX106" fmla="*/ 1648 w 10002"/>
                <a:gd name="connsiteY106" fmla="*/ 1450 h 10000"/>
                <a:gd name="connsiteX107" fmla="*/ 1624 w 10002"/>
                <a:gd name="connsiteY107" fmla="*/ 1554 h 10000"/>
                <a:gd name="connsiteX108" fmla="*/ 1595 w 10002"/>
                <a:gd name="connsiteY108" fmla="*/ 1633 h 10000"/>
                <a:gd name="connsiteX109" fmla="*/ 1533 w 10002"/>
                <a:gd name="connsiteY109" fmla="*/ 1753 h 10000"/>
                <a:gd name="connsiteX110" fmla="*/ 1466 w 10002"/>
                <a:gd name="connsiteY110" fmla="*/ 1888 h 10000"/>
                <a:gd name="connsiteX111" fmla="*/ 1404 w 10002"/>
                <a:gd name="connsiteY111" fmla="*/ 2016 h 10000"/>
                <a:gd name="connsiteX112" fmla="*/ 1303 w 10002"/>
                <a:gd name="connsiteY112" fmla="*/ 2199 h 10000"/>
                <a:gd name="connsiteX113" fmla="*/ 1198 w 10002"/>
                <a:gd name="connsiteY113" fmla="*/ 2390 h 10000"/>
                <a:gd name="connsiteX114" fmla="*/ 1102 w 10002"/>
                <a:gd name="connsiteY114" fmla="*/ 2526 h 10000"/>
                <a:gd name="connsiteX115" fmla="*/ 978 w 10002"/>
                <a:gd name="connsiteY115" fmla="*/ 2669 h 10000"/>
                <a:gd name="connsiteX116" fmla="*/ 839 w 10002"/>
                <a:gd name="connsiteY116" fmla="*/ 2829 h 10000"/>
                <a:gd name="connsiteX117" fmla="*/ 686 w 10002"/>
                <a:gd name="connsiteY117" fmla="*/ 2980 h 10000"/>
                <a:gd name="connsiteX118" fmla="*/ 524 w 10002"/>
                <a:gd name="connsiteY118" fmla="*/ 3116 h 10000"/>
                <a:gd name="connsiteX119" fmla="*/ 356 w 10002"/>
                <a:gd name="connsiteY119" fmla="*/ 3219 h 10000"/>
                <a:gd name="connsiteX120" fmla="*/ 193 w 10002"/>
                <a:gd name="connsiteY120" fmla="*/ 3291 h 10000"/>
                <a:gd name="connsiteX121" fmla="*/ 7 w 10002"/>
                <a:gd name="connsiteY121" fmla="*/ 3342 h 10000"/>
                <a:gd name="connsiteX122" fmla="*/ 2 w 10002"/>
                <a:gd name="connsiteY122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5 w 10000"/>
                <a:gd name="connsiteY39" fmla="*/ 7163 h 10000"/>
                <a:gd name="connsiteX40" fmla="*/ 158 w 10000"/>
                <a:gd name="connsiteY40" fmla="*/ 7155 h 10000"/>
                <a:gd name="connsiteX41" fmla="*/ 282 w 10000"/>
                <a:gd name="connsiteY41" fmla="*/ 7131 h 10000"/>
                <a:gd name="connsiteX42" fmla="*/ 397 w 10000"/>
                <a:gd name="connsiteY42" fmla="*/ 7100 h 10000"/>
                <a:gd name="connsiteX43" fmla="*/ 450 w 10000"/>
                <a:gd name="connsiteY43" fmla="*/ 7076 h 10000"/>
                <a:gd name="connsiteX44" fmla="*/ 526 w 10000"/>
                <a:gd name="connsiteY44" fmla="*/ 7044 h 10000"/>
                <a:gd name="connsiteX45" fmla="*/ 675 w 10000"/>
                <a:gd name="connsiteY45" fmla="*/ 7004 h 10000"/>
                <a:gd name="connsiteX46" fmla="*/ 727 w 10000"/>
                <a:gd name="connsiteY46" fmla="*/ 6996 h 10000"/>
                <a:gd name="connsiteX47" fmla="*/ 727 w 10000"/>
                <a:gd name="connsiteY47" fmla="*/ 6964 h 10000"/>
                <a:gd name="connsiteX48" fmla="*/ 809 w 10000"/>
                <a:gd name="connsiteY48" fmla="*/ 6956 h 10000"/>
                <a:gd name="connsiteX49" fmla="*/ 914 w 10000"/>
                <a:gd name="connsiteY49" fmla="*/ 6916 h 10000"/>
                <a:gd name="connsiteX50" fmla="*/ 1029 w 10000"/>
                <a:gd name="connsiteY50" fmla="*/ 6861 h 10000"/>
                <a:gd name="connsiteX51" fmla="*/ 1139 w 10000"/>
                <a:gd name="connsiteY51" fmla="*/ 6789 h 10000"/>
                <a:gd name="connsiteX52" fmla="*/ 1254 w 10000"/>
                <a:gd name="connsiteY52" fmla="*/ 6725 h 10000"/>
                <a:gd name="connsiteX53" fmla="*/ 1349 w 10000"/>
                <a:gd name="connsiteY53" fmla="*/ 6661 h 10000"/>
                <a:gd name="connsiteX54" fmla="*/ 1426 w 10000"/>
                <a:gd name="connsiteY54" fmla="*/ 6622 h 10000"/>
                <a:gd name="connsiteX55" fmla="*/ 1646 w 10000"/>
                <a:gd name="connsiteY55" fmla="*/ 6462 h 10000"/>
                <a:gd name="connsiteX56" fmla="*/ 1847 w 10000"/>
                <a:gd name="connsiteY56" fmla="*/ 6303 h 10000"/>
                <a:gd name="connsiteX57" fmla="*/ 2043 w 10000"/>
                <a:gd name="connsiteY57" fmla="*/ 6112 h 10000"/>
                <a:gd name="connsiteX58" fmla="*/ 2325 w 10000"/>
                <a:gd name="connsiteY58" fmla="*/ 5809 h 10000"/>
                <a:gd name="connsiteX59" fmla="*/ 2584 w 10000"/>
                <a:gd name="connsiteY59" fmla="*/ 5474 h 10000"/>
                <a:gd name="connsiteX60" fmla="*/ 2823 w 10000"/>
                <a:gd name="connsiteY60" fmla="*/ 5124 h 10000"/>
                <a:gd name="connsiteX61" fmla="*/ 3062 w 10000"/>
                <a:gd name="connsiteY61" fmla="*/ 4749 h 10000"/>
                <a:gd name="connsiteX62" fmla="*/ 3100 w 10000"/>
                <a:gd name="connsiteY62" fmla="*/ 4685 h 10000"/>
                <a:gd name="connsiteX63" fmla="*/ 3148 w 10000"/>
                <a:gd name="connsiteY63" fmla="*/ 4590 h 10000"/>
                <a:gd name="connsiteX64" fmla="*/ 3201 w 10000"/>
                <a:gd name="connsiteY64" fmla="*/ 4510 h 10000"/>
                <a:gd name="connsiteX65" fmla="*/ 3249 w 10000"/>
                <a:gd name="connsiteY65" fmla="*/ 4414 h 10000"/>
                <a:gd name="connsiteX66" fmla="*/ 3282 w 10000"/>
                <a:gd name="connsiteY66" fmla="*/ 4351 h 10000"/>
                <a:gd name="connsiteX67" fmla="*/ 3373 w 10000"/>
                <a:gd name="connsiteY67" fmla="*/ 4135 h 10000"/>
                <a:gd name="connsiteX68" fmla="*/ 3464 w 10000"/>
                <a:gd name="connsiteY68" fmla="*/ 3904 h 10000"/>
                <a:gd name="connsiteX69" fmla="*/ 3589 w 10000"/>
                <a:gd name="connsiteY69" fmla="*/ 3594 h 10000"/>
                <a:gd name="connsiteX70" fmla="*/ 3699 w 10000"/>
                <a:gd name="connsiteY70" fmla="*/ 3283 h 10000"/>
                <a:gd name="connsiteX71" fmla="*/ 3804 w 10000"/>
                <a:gd name="connsiteY71" fmla="*/ 2948 h 10000"/>
                <a:gd name="connsiteX72" fmla="*/ 3904 w 10000"/>
                <a:gd name="connsiteY72" fmla="*/ 2606 h 10000"/>
                <a:gd name="connsiteX73" fmla="*/ 4000 w 10000"/>
                <a:gd name="connsiteY73" fmla="*/ 2247 h 10000"/>
                <a:gd name="connsiteX74" fmla="*/ 4072 w 10000"/>
                <a:gd name="connsiteY74" fmla="*/ 1857 h 10000"/>
                <a:gd name="connsiteX75" fmla="*/ 4124 w 10000"/>
                <a:gd name="connsiteY75" fmla="*/ 1570 h 10000"/>
                <a:gd name="connsiteX76" fmla="*/ 4163 w 10000"/>
                <a:gd name="connsiteY76" fmla="*/ 1259 h 10000"/>
                <a:gd name="connsiteX77" fmla="*/ 4182 w 10000"/>
                <a:gd name="connsiteY77" fmla="*/ 1139 h 10000"/>
                <a:gd name="connsiteX78" fmla="*/ 4201 w 10000"/>
                <a:gd name="connsiteY78" fmla="*/ 1004 h 10000"/>
                <a:gd name="connsiteX79" fmla="*/ 4220 w 10000"/>
                <a:gd name="connsiteY79" fmla="*/ 853 h 10000"/>
                <a:gd name="connsiteX80" fmla="*/ 4230 w 10000"/>
                <a:gd name="connsiteY80" fmla="*/ 717 h 10000"/>
                <a:gd name="connsiteX81" fmla="*/ 4234 w 10000"/>
                <a:gd name="connsiteY81" fmla="*/ 598 h 10000"/>
                <a:gd name="connsiteX82" fmla="*/ 4230 w 10000"/>
                <a:gd name="connsiteY82" fmla="*/ 590 h 10000"/>
                <a:gd name="connsiteX83" fmla="*/ 3062 w 10000"/>
                <a:gd name="connsiteY83" fmla="*/ 1713 h 10000"/>
                <a:gd name="connsiteX84" fmla="*/ 3024 w 10000"/>
                <a:gd name="connsiteY84" fmla="*/ 1681 h 10000"/>
                <a:gd name="connsiteX85" fmla="*/ 2967 w 10000"/>
                <a:gd name="connsiteY85" fmla="*/ 1633 h 10000"/>
                <a:gd name="connsiteX86" fmla="*/ 2895 w 10000"/>
                <a:gd name="connsiteY86" fmla="*/ 1554 h 10000"/>
                <a:gd name="connsiteX87" fmla="*/ 2809 w 10000"/>
                <a:gd name="connsiteY87" fmla="*/ 1474 h 10000"/>
                <a:gd name="connsiteX88" fmla="*/ 2699 w 10000"/>
                <a:gd name="connsiteY88" fmla="*/ 1378 h 10000"/>
                <a:gd name="connsiteX89" fmla="*/ 2593 w 10000"/>
                <a:gd name="connsiteY89" fmla="*/ 1275 h 10000"/>
                <a:gd name="connsiteX90" fmla="*/ 2368 w 10000"/>
                <a:gd name="connsiteY90" fmla="*/ 1068 h 10000"/>
                <a:gd name="connsiteX91" fmla="*/ 2263 w 10000"/>
                <a:gd name="connsiteY91" fmla="*/ 964 h 10000"/>
                <a:gd name="connsiteX92" fmla="*/ 2158 w 10000"/>
                <a:gd name="connsiteY92" fmla="*/ 869 h 10000"/>
                <a:gd name="connsiteX93" fmla="*/ 2062 w 10000"/>
                <a:gd name="connsiteY93" fmla="*/ 781 h 10000"/>
                <a:gd name="connsiteX94" fmla="*/ 1990 w 10000"/>
                <a:gd name="connsiteY94" fmla="*/ 701 h 10000"/>
                <a:gd name="connsiteX95" fmla="*/ 1923 w 10000"/>
                <a:gd name="connsiteY95" fmla="*/ 653 h 10000"/>
                <a:gd name="connsiteX96" fmla="*/ 1890 w 10000"/>
                <a:gd name="connsiteY96" fmla="*/ 614 h 10000"/>
                <a:gd name="connsiteX97" fmla="*/ 1871 w 10000"/>
                <a:gd name="connsiteY97" fmla="*/ 598 h 10000"/>
                <a:gd name="connsiteX98" fmla="*/ 1837 w 10000"/>
                <a:gd name="connsiteY98" fmla="*/ 598 h 10000"/>
                <a:gd name="connsiteX99" fmla="*/ 1828 w 10000"/>
                <a:gd name="connsiteY99" fmla="*/ 757 h 10000"/>
                <a:gd name="connsiteX100" fmla="*/ 1799 w 10000"/>
                <a:gd name="connsiteY100" fmla="*/ 892 h 10000"/>
                <a:gd name="connsiteX101" fmla="*/ 1770 w 10000"/>
                <a:gd name="connsiteY101" fmla="*/ 1028 h 10000"/>
                <a:gd name="connsiteX102" fmla="*/ 1732 w 10000"/>
                <a:gd name="connsiteY102" fmla="*/ 1139 h 10000"/>
                <a:gd name="connsiteX103" fmla="*/ 1708 w 10000"/>
                <a:gd name="connsiteY103" fmla="*/ 1227 h 10000"/>
                <a:gd name="connsiteX104" fmla="*/ 1684 w 10000"/>
                <a:gd name="connsiteY104" fmla="*/ 1331 h 10000"/>
                <a:gd name="connsiteX105" fmla="*/ 1646 w 10000"/>
                <a:gd name="connsiteY105" fmla="*/ 1450 h 10000"/>
                <a:gd name="connsiteX106" fmla="*/ 1622 w 10000"/>
                <a:gd name="connsiteY106" fmla="*/ 1554 h 10000"/>
                <a:gd name="connsiteX107" fmla="*/ 1593 w 10000"/>
                <a:gd name="connsiteY107" fmla="*/ 1633 h 10000"/>
                <a:gd name="connsiteX108" fmla="*/ 1531 w 10000"/>
                <a:gd name="connsiteY108" fmla="*/ 1753 h 10000"/>
                <a:gd name="connsiteX109" fmla="*/ 1464 w 10000"/>
                <a:gd name="connsiteY109" fmla="*/ 1888 h 10000"/>
                <a:gd name="connsiteX110" fmla="*/ 1402 w 10000"/>
                <a:gd name="connsiteY110" fmla="*/ 2016 h 10000"/>
                <a:gd name="connsiteX111" fmla="*/ 1301 w 10000"/>
                <a:gd name="connsiteY111" fmla="*/ 2199 h 10000"/>
                <a:gd name="connsiteX112" fmla="*/ 1196 w 10000"/>
                <a:gd name="connsiteY112" fmla="*/ 2390 h 10000"/>
                <a:gd name="connsiteX113" fmla="*/ 1100 w 10000"/>
                <a:gd name="connsiteY113" fmla="*/ 2526 h 10000"/>
                <a:gd name="connsiteX114" fmla="*/ 976 w 10000"/>
                <a:gd name="connsiteY114" fmla="*/ 2669 h 10000"/>
                <a:gd name="connsiteX115" fmla="*/ 837 w 10000"/>
                <a:gd name="connsiteY115" fmla="*/ 2829 h 10000"/>
                <a:gd name="connsiteX116" fmla="*/ 684 w 10000"/>
                <a:gd name="connsiteY116" fmla="*/ 2980 h 10000"/>
                <a:gd name="connsiteX117" fmla="*/ 522 w 10000"/>
                <a:gd name="connsiteY117" fmla="*/ 3116 h 10000"/>
                <a:gd name="connsiteX118" fmla="*/ 354 w 10000"/>
                <a:gd name="connsiteY118" fmla="*/ 3219 h 10000"/>
                <a:gd name="connsiteX119" fmla="*/ 191 w 10000"/>
                <a:gd name="connsiteY119" fmla="*/ 3291 h 10000"/>
                <a:gd name="connsiteX120" fmla="*/ 5 w 10000"/>
                <a:gd name="connsiteY120" fmla="*/ 3342 h 10000"/>
                <a:gd name="connsiteX121" fmla="*/ 0 w 10000"/>
                <a:gd name="connsiteY121" fmla="*/ 0 h 10000"/>
                <a:gd name="connsiteX0" fmla="*/ 0 w 10000"/>
                <a:gd name="connsiteY0" fmla="*/ 0 h 10000"/>
                <a:gd name="connsiteX1" fmla="*/ 1675 w 10000"/>
                <a:gd name="connsiteY1" fmla="*/ 0 h 10000"/>
                <a:gd name="connsiteX2" fmla="*/ 1770 w 10000"/>
                <a:gd name="connsiteY2" fmla="*/ 88 h 10000"/>
                <a:gd name="connsiteX3" fmla="*/ 1861 w 10000"/>
                <a:gd name="connsiteY3" fmla="*/ 175 h 10000"/>
                <a:gd name="connsiteX4" fmla="*/ 1943 w 10000"/>
                <a:gd name="connsiteY4" fmla="*/ 255 h 10000"/>
                <a:gd name="connsiteX5" fmla="*/ 2005 w 10000"/>
                <a:gd name="connsiteY5" fmla="*/ 319 h 10000"/>
                <a:gd name="connsiteX6" fmla="*/ 2062 w 10000"/>
                <a:gd name="connsiteY6" fmla="*/ 375 h 10000"/>
                <a:gd name="connsiteX7" fmla="*/ 2124 w 10000"/>
                <a:gd name="connsiteY7" fmla="*/ 430 h 10000"/>
                <a:gd name="connsiteX8" fmla="*/ 2182 w 10000"/>
                <a:gd name="connsiteY8" fmla="*/ 494 h 10000"/>
                <a:gd name="connsiteX9" fmla="*/ 2258 w 10000"/>
                <a:gd name="connsiteY9" fmla="*/ 566 h 10000"/>
                <a:gd name="connsiteX10" fmla="*/ 2349 w 10000"/>
                <a:gd name="connsiteY10" fmla="*/ 661 h 10000"/>
                <a:gd name="connsiteX11" fmla="*/ 2450 w 10000"/>
                <a:gd name="connsiteY11" fmla="*/ 757 h 10000"/>
                <a:gd name="connsiteX12" fmla="*/ 2555 w 10000"/>
                <a:gd name="connsiteY12" fmla="*/ 861 h 10000"/>
                <a:gd name="connsiteX13" fmla="*/ 2656 w 10000"/>
                <a:gd name="connsiteY13" fmla="*/ 964 h 10000"/>
                <a:gd name="connsiteX14" fmla="*/ 2761 w 10000"/>
                <a:gd name="connsiteY14" fmla="*/ 1068 h 10000"/>
                <a:gd name="connsiteX15" fmla="*/ 2856 w 10000"/>
                <a:gd name="connsiteY15" fmla="*/ 1163 h 10000"/>
                <a:gd name="connsiteX16" fmla="*/ 2938 w 10000"/>
                <a:gd name="connsiteY16" fmla="*/ 1243 h 10000"/>
                <a:gd name="connsiteX17" fmla="*/ 3000 w 10000"/>
                <a:gd name="connsiteY17" fmla="*/ 1307 h 10000"/>
                <a:gd name="connsiteX18" fmla="*/ 3043 w 10000"/>
                <a:gd name="connsiteY18" fmla="*/ 1347 h 10000"/>
                <a:gd name="connsiteX19" fmla="*/ 3062 w 10000"/>
                <a:gd name="connsiteY19" fmla="*/ 1363 h 10000"/>
                <a:gd name="connsiteX20" fmla="*/ 3081 w 10000"/>
                <a:gd name="connsiteY20" fmla="*/ 1347 h 10000"/>
                <a:gd name="connsiteX21" fmla="*/ 3120 w 10000"/>
                <a:gd name="connsiteY21" fmla="*/ 1307 h 10000"/>
                <a:gd name="connsiteX22" fmla="*/ 3177 w 10000"/>
                <a:gd name="connsiteY22" fmla="*/ 1259 h 10000"/>
                <a:gd name="connsiteX23" fmla="*/ 3258 w 10000"/>
                <a:gd name="connsiteY23" fmla="*/ 1179 h 10000"/>
                <a:gd name="connsiteX24" fmla="*/ 3344 w 10000"/>
                <a:gd name="connsiteY24" fmla="*/ 1100 h 10000"/>
                <a:gd name="connsiteX25" fmla="*/ 3435 w 10000"/>
                <a:gd name="connsiteY25" fmla="*/ 1020 h 10000"/>
                <a:gd name="connsiteX26" fmla="*/ 3545 w 10000"/>
                <a:gd name="connsiteY26" fmla="*/ 924 h 10000"/>
                <a:gd name="connsiteX27" fmla="*/ 3641 w 10000"/>
                <a:gd name="connsiteY27" fmla="*/ 821 h 10000"/>
                <a:gd name="connsiteX28" fmla="*/ 3751 w 10000"/>
                <a:gd name="connsiteY28" fmla="*/ 725 h 10000"/>
                <a:gd name="connsiteX29" fmla="*/ 3842 w 10000"/>
                <a:gd name="connsiteY29" fmla="*/ 645 h 10000"/>
                <a:gd name="connsiteX30" fmla="*/ 3928 w 10000"/>
                <a:gd name="connsiteY30" fmla="*/ 558 h 10000"/>
                <a:gd name="connsiteX31" fmla="*/ 4000 w 10000"/>
                <a:gd name="connsiteY31" fmla="*/ 494 h 10000"/>
                <a:gd name="connsiteX32" fmla="*/ 4057 w 10000"/>
                <a:gd name="connsiteY32" fmla="*/ 446 h 10000"/>
                <a:gd name="connsiteX33" fmla="*/ 4086 w 10000"/>
                <a:gd name="connsiteY33" fmla="*/ 414 h 10000"/>
                <a:gd name="connsiteX34" fmla="*/ 4316 w 10000"/>
                <a:gd name="connsiteY34" fmla="*/ 207 h 10000"/>
                <a:gd name="connsiteX35" fmla="*/ 4541 w 10000"/>
                <a:gd name="connsiteY35" fmla="*/ 0 h 10000"/>
                <a:gd name="connsiteX36" fmla="*/ 10000 w 10000"/>
                <a:gd name="connsiteY36" fmla="*/ 0 h 10000"/>
                <a:gd name="connsiteX37" fmla="*/ 10000 w 10000"/>
                <a:gd name="connsiteY37" fmla="*/ 10000 h 10000"/>
                <a:gd name="connsiteX38" fmla="*/ 0 w 10000"/>
                <a:gd name="connsiteY38" fmla="*/ 10000 h 10000"/>
                <a:gd name="connsiteX39" fmla="*/ 5 w 10000"/>
                <a:gd name="connsiteY39" fmla="*/ 7163 h 10000"/>
                <a:gd name="connsiteX40" fmla="*/ 158 w 10000"/>
                <a:gd name="connsiteY40" fmla="*/ 7155 h 10000"/>
                <a:gd name="connsiteX41" fmla="*/ 282 w 10000"/>
                <a:gd name="connsiteY41" fmla="*/ 7131 h 10000"/>
                <a:gd name="connsiteX42" fmla="*/ 397 w 10000"/>
                <a:gd name="connsiteY42" fmla="*/ 7100 h 10000"/>
                <a:gd name="connsiteX43" fmla="*/ 450 w 10000"/>
                <a:gd name="connsiteY43" fmla="*/ 7076 h 10000"/>
                <a:gd name="connsiteX44" fmla="*/ 526 w 10000"/>
                <a:gd name="connsiteY44" fmla="*/ 7044 h 10000"/>
                <a:gd name="connsiteX45" fmla="*/ 675 w 10000"/>
                <a:gd name="connsiteY45" fmla="*/ 7004 h 10000"/>
                <a:gd name="connsiteX46" fmla="*/ 727 w 10000"/>
                <a:gd name="connsiteY46" fmla="*/ 6996 h 10000"/>
                <a:gd name="connsiteX47" fmla="*/ 727 w 10000"/>
                <a:gd name="connsiteY47" fmla="*/ 6964 h 10000"/>
                <a:gd name="connsiteX48" fmla="*/ 809 w 10000"/>
                <a:gd name="connsiteY48" fmla="*/ 6956 h 10000"/>
                <a:gd name="connsiteX49" fmla="*/ 914 w 10000"/>
                <a:gd name="connsiteY49" fmla="*/ 6916 h 10000"/>
                <a:gd name="connsiteX50" fmla="*/ 1029 w 10000"/>
                <a:gd name="connsiteY50" fmla="*/ 6861 h 10000"/>
                <a:gd name="connsiteX51" fmla="*/ 1139 w 10000"/>
                <a:gd name="connsiteY51" fmla="*/ 6789 h 10000"/>
                <a:gd name="connsiteX52" fmla="*/ 1254 w 10000"/>
                <a:gd name="connsiteY52" fmla="*/ 6725 h 10000"/>
                <a:gd name="connsiteX53" fmla="*/ 1349 w 10000"/>
                <a:gd name="connsiteY53" fmla="*/ 6661 h 10000"/>
                <a:gd name="connsiteX54" fmla="*/ 1426 w 10000"/>
                <a:gd name="connsiteY54" fmla="*/ 6622 h 10000"/>
                <a:gd name="connsiteX55" fmla="*/ 1646 w 10000"/>
                <a:gd name="connsiteY55" fmla="*/ 6462 h 10000"/>
                <a:gd name="connsiteX56" fmla="*/ 1847 w 10000"/>
                <a:gd name="connsiteY56" fmla="*/ 6303 h 10000"/>
                <a:gd name="connsiteX57" fmla="*/ 2043 w 10000"/>
                <a:gd name="connsiteY57" fmla="*/ 6112 h 10000"/>
                <a:gd name="connsiteX58" fmla="*/ 2325 w 10000"/>
                <a:gd name="connsiteY58" fmla="*/ 5809 h 10000"/>
                <a:gd name="connsiteX59" fmla="*/ 2584 w 10000"/>
                <a:gd name="connsiteY59" fmla="*/ 5474 h 10000"/>
                <a:gd name="connsiteX60" fmla="*/ 2823 w 10000"/>
                <a:gd name="connsiteY60" fmla="*/ 5124 h 10000"/>
                <a:gd name="connsiteX61" fmla="*/ 3062 w 10000"/>
                <a:gd name="connsiteY61" fmla="*/ 4749 h 10000"/>
                <a:gd name="connsiteX62" fmla="*/ 3100 w 10000"/>
                <a:gd name="connsiteY62" fmla="*/ 4685 h 10000"/>
                <a:gd name="connsiteX63" fmla="*/ 3148 w 10000"/>
                <a:gd name="connsiteY63" fmla="*/ 4590 h 10000"/>
                <a:gd name="connsiteX64" fmla="*/ 3201 w 10000"/>
                <a:gd name="connsiteY64" fmla="*/ 4510 h 10000"/>
                <a:gd name="connsiteX65" fmla="*/ 3249 w 10000"/>
                <a:gd name="connsiteY65" fmla="*/ 4414 h 10000"/>
                <a:gd name="connsiteX66" fmla="*/ 3282 w 10000"/>
                <a:gd name="connsiteY66" fmla="*/ 4351 h 10000"/>
                <a:gd name="connsiteX67" fmla="*/ 3373 w 10000"/>
                <a:gd name="connsiteY67" fmla="*/ 4135 h 10000"/>
                <a:gd name="connsiteX68" fmla="*/ 3464 w 10000"/>
                <a:gd name="connsiteY68" fmla="*/ 3904 h 10000"/>
                <a:gd name="connsiteX69" fmla="*/ 3589 w 10000"/>
                <a:gd name="connsiteY69" fmla="*/ 3594 h 10000"/>
                <a:gd name="connsiteX70" fmla="*/ 3699 w 10000"/>
                <a:gd name="connsiteY70" fmla="*/ 3283 h 10000"/>
                <a:gd name="connsiteX71" fmla="*/ 3804 w 10000"/>
                <a:gd name="connsiteY71" fmla="*/ 2948 h 10000"/>
                <a:gd name="connsiteX72" fmla="*/ 3904 w 10000"/>
                <a:gd name="connsiteY72" fmla="*/ 2606 h 10000"/>
                <a:gd name="connsiteX73" fmla="*/ 4000 w 10000"/>
                <a:gd name="connsiteY73" fmla="*/ 2247 h 10000"/>
                <a:gd name="connsiteX74" fmla="*/ 4072 w 10000"/>
                <a:gd name="connsiteY74" fmla="*/ 1857 h 10000"/>
                <a:gd name="connsiteX75" fmla="*/ 4124 w 10000"/>
                <a:gd name="connsiteY75" fmla="*/ 1570 h 10000"/>
                <a:gd name="connsiteX76" fmla="*/ 4163 w 10000"/>
                <a:gd name="connsiteY76" fmla="*/ 1259 h 10000"/>
                <a:gd name="connsiteX77" fmla="*/ 4182 w 10000"/>
                <a:gd name="connsiteY77" fmla="*/ 1139 h 10000"/>
                <a:gd name="connsiteX78" fmla="*/ 4201 w 10000"/>
                <a:gd name="connsiteY78" fmla="*/ 1004 h 10000"/>
                <a:gd name="connsiteX79" fmla="*/ 4220 w 10000"/>
                <a:gd name="connsiteY79" fmla="*/ 853 h 10000"/>
                <a:gd name="connsiteX80" fmla="*/ 4230 w 10000"/>
                <a:gd name="connsiteY80" fmla="*/ 717 h 10000"/>
                <a:gd name="connsiteX81" fmla="*/ 4234 w 10000"/>
                <a:gd name="connsiteY81" fmla="*/ 598 h 10000"/>
                <a:gd name="connsiteX82" fmla="*/ 4230 w 10000"/>
                <a:gd name="connsiteY82" fmla="*/ 590 h 10000"/>
                <a:gd name="connsiteX83" fmla="*/ 3062 w 10000"/>
                <a:gd name="connsiteY83" fmla="*/ 1713 h 10000"/>
                <a:gd name="connsiteX84" fmla="*/ 3024 w 10000"/>
                <a:gd name="connsiteY84" fmla="*/ 1681 h 10000"/>
                <a:gd name="connsiteX85" fmla="*/ 2967 w 10000"/>
                <a:gd name="connsiteY85" fmla="*/ 1633 h 10000"/>
                <a:gd name="connsiteX86" fmla="*/ 2895 w 10000"/>
                <a:gd name="connsiteY86" fmla="*/ 1554 h 10000"/>
                <a:gd name="connsiteX87" fmla="*/ 2809 w 10000"/>
                <a:gd name="connsiteY87" fmla="*/ 1474 h 10000"/>
                <a:gd name="connsiteX88" fmla="*/ 2699 w 10000"/>
                <a:gd name="connsiteY88" fmla="*/ 1378 h 10000"/>
                <a:gd name="connsiteX89" fmla="*/ 2593 w 10000"/>
                <a:gd name="connsiteY89" fmla="*/ 1275 h 10000"/>
                <a:gd name="connsiteX90" fmla="*/ 2368 w 10000"/>
                <a:gd name="connsiteY90" fmla="*/ 1068 h 10000"/>
                <a:gd name="connsiteX91" fmla="*/ 2263 w 10000"/>
                <a:gd name="connsiteY91" fmla="*/ 964 h 10000"/>
                <a:gd name="connsiteX92" fmla="*/ 2158 w 10000"/>
                <a:gd name="connsiteY92" fmla="*/ 869 h 10000"/>
                <a:gd name="connsiteX93" fmla="*/ 2062 w 10000"/>
                <a:gd name="connsiteY93" fmla="*/ 781 h 10000"/>
                <a:gd name="connsiteX94" fmla="*/ 1990 w 10000"/>
                <a:gd name="connsiteY94" fmla="*/ 701 h 10000"/>
                <a:gd name="connsiteX95" fmla="*/ 1923 w 10000"/>
                <a:gd name="connsiteY95" fmla="*/ 653 h 10000"/>
                <a:gd name="connsiteX96" fmla="*/ 1890 w 10000"/>
                <a:gd name="connsiteY96" fmla="*/ 614 h 10000"/>
                <a:gd name="connsiteX97" fmla="*/ 1871 w 10000"/>
                <a:gd name="connsiteY97" fmla="*/ 598 h 10000"/>
                <a:gd name="connsiteX98" fmla="*/ 1837 w 10000"/>
                <a:gd name="connsiteY98" fmla="*/ 598 h 10000"/>
                <a:gd name="connsiteX99" fmla="*/ 1828 w 10000"/>
                <a:gd name="connsiteY99" fmla="*/ 757 h 10000"/>
                <a:gd name="connsiteX100" fmla="*/ 1799 w 10000"/>
                <a:gd name="connsiteY100" fmla="*/ 892 h 10000"/>
                <a:gd name="connsiteX101" fmla="*/ 1770 w 10000"/>
                <a:gd name="connsiteY101" fmla="*/ 1028 h 10000"/>
                <a:gd name="connsiteX102" fmla="*/ 1732 w 10000"/>
                <a:gd name="connsiteY102" fmla="*/ 1139 h 10000"/>
                <a:gd name="connsiteX103" fmla="*/ 1708 w 10000"/>
                <a:gd name="connsiteY103" fmla="*/ 1227 h 10000"/>
                <a:gd name="connsiteX104" fmla="*/ 1684 w 10000"/>
                <a:gd name="connsiteY104" fmla="*/ 1331 h 10000"/>
                <a:gd name="connsiteX105" fmla="*/ 1646 w 10000"/>
                <a:gd name="connsiteY105" fmla="*/ 1450 h 10000"/>
                <a:gd name="connsiteX106" fmla="*/ 1622 w 10000"/>
                <a:gd name="connsiteY106" fmla="*/ 1554 h 10000"/>
                <a:gd name="connsiteX107" fmla="*/ 1593 w 10000"/>
                <a:gd name="connsiteY107" fmla="*/ 1633 h 10000"/>
                <a:gd name="connsiteX108" fmla="*/ 1531 w 10000"/>
                <a:gd name="connsiteY108" fmla="*/ 1753 h 10000"/>
                <a:gd name="connsiteX109" fmla="*/ 1464 w 10000"/>
                <a:gd name="connsiteY109" fmla="*/ 1888 h 10000"/>
                <a:gd name="connsiteX110" fmla="*/ 1402 w 10000"/>
                <a:gd name="connsiteY110" fmla="*/ 2016 h 10000"/>
                <a:gd name="connsiteX111" fmla="*/ 1301 w 10000"/>
                <a:gd name="connsiteY111" fmla="*/ 2199 h 10000"/>
                <a:gd name="connsiteX112" fmla="*/ 1196 w 10000"/>
                <a:gd name="connsiteY112" fmla="*/ 2390 h 10000"/>
                <a:gd name="connsiteX113" fmla="*/ 1100 w 10000"/>
                <a:gd name="connsiteY113" fmla="*/ 2526 h 10000"/>
                <a:gd name="connsiteX114" fmla="*/ 976 w 10000"/>
                <a:gd name="connsiteY114" fmla="*/ 2669 h 10000"/>
                <a:gd name="connsiteX115" fmla="*/ 837 w 10000"/>
                <a:gd name="connsiteY115" fmla="*/ 2829 h 10000"/>
                <a:gd name="connsiteX116" fmla="*/ 684 w 10000"/>
                <a:gd name="connsiteY116" fmla="*/ 2980 h 10000"/>
                <a:gd name="connsiteX117" fmla="*/ 522 w 10000"/>
                <a:gd name="connsiteY117" fmla="*/ 3116 h 10000"/>
                <a:gd name="connsiteX118" fmla="*/ 354 w 10000"/>
                <a:gd name="connsiteY118" fmla="*/ 3219 h 10000"/>
                <a:gd name="connsiteX119" fmla="*/ 191 w 10000"/>
                <a:gd name="connsiteY119" fmla="*/ 3291 h 10000"/>
                <a:gd name="connsiteX120" fmla="*/ 5 w 10000"/>
                <a:gd name="connsiteY120" fmla="*/ 3342 h 10000"/>
                <a:gd name="connsiteX121" fmla="*/ 0 w 10000"/>
                <a:gd name="connsiteY121" fmla="*/ 0 h 10000"/>
                <a:gd name="connsiteX0" fmla="*/ 6 w 10006"/>
                <a:gd name="connsiteY0" fmla="*/ 0 h 10000"/>
                <a:gd name="connsiteX1" fmla="*/ 1681 w 10006"/>
                <a:gd name="connsiteY1" fmla="*/ 0 h 10000"/>
                <a:gd name="connsiteX2" fmla="*/ 1776 w 10006"/>
                <a:gd name="connsiteY2" fmla="*/ 88 h 10000"/>
                <a:gd name="connsiteX3" fmla="*/ 1867 w 10006"/>
                <a:gd name="connsiteY3" fmla="*/ 175 h 10000"/>
                <a:gd name="connsiteX4" fmla="*/ 1949 w 10006"/>
                <a:gd name="connsiteY4" fmla="*/ 255 h 10000"/>
                <a:gd name="connsiteX5" fmla="*/ 2011 w 10006"/>
                <a:gd name="connsiteY5" fmla="*/ 319 h 10000"/>
                <a:gd name="connsiteX6" fmla="*/ 2068 w 10006"/>
                <a:gd name="connsiteY6" fmla="*/ 375 h 10000"/>
                <a:gd name="connsiteX7" fmla="*/ 2130 w 10006"/>
                <a:gd name="connsiteY7" fmla="*/ 430 h 10000"/>
                <a:gd name="connsiteX8" fmla="*/ 2188 w 10006"/>
                <a:gd name="connsiteY8" fmla="*/ 494 h 10000"/>
                <a:gd name="connsiteX9" fmla="*/ 2264 w 10006"/>
                <a:gd name="connsiteY9" fmla="*/ 566 h 10000"/>
                <a:gd name="connsiteX10" fmla="*/ 2355 w 10006"/>
                <a:gd name="connsiteY10" fmla="*/ 661 h 10000"/>
                <a:gd name="connsiteX11" fmla="*/ 2456 w 10006"/>
                <a:gd name="connsiteY11" fmla="*/ 757 h 10000"/>
                <a:gd name="connsiteX12" fmla="*/ 2561 w 10006"/>
                <a:gd name="connsiteY12" fmla="*/ 861 h 10000"/>
                <a:gd name="connsiteX13" fmla="*/ 2662 w 10006"/>
                <a:gd name="connsiteY13" fmla="*/ 964 h 10000"/>
                <a:gd name="connsiteX14" fmla="*/ 2767 w 10006"/>
                <a:gd name="connsiteY14" fmla="*/ 1068 h 10000"/>
                <a:gd name="connsiteX15" fmla="*/ 2862 w 10006"/>
                <a:gd name="connsiteY15" fmla="*/ 1163 h 10000"/>
                <a:gd name="connsiteX16" fmla="*/ 2944 w 10006"/>
                <a:gd name="connsiteY16" fmla="*/ 1243 h 10000"/>
                <a:gd name="connsiteX17" fmla="*/ 3006 w 10006"/>
                <a:gd name="connsiteY17" fmla="*/ 1307 h 10000"/>
                <a:gd name="connsiteX18" fmla="*/ 3049 w 10006"/>
                <a:gd name="connsiteY18" fmla="*/ 1347 h 10000"/>
                <a:gd name="connsiteX19" fmla="*/ 3068 w 10006"/>
                <a:gd name="connsiteY19" fmla="*/ 1363 h 10000"/>
                <a:gd name="connsiteX20" fmla="*/ 3087 w 10006"/>
                <a:gd name="connsiteY20" fmla="*/ 1347 h 10000"/>
                <a:gd name="connsiteX21" fmla="*/ 3126 w 10006"/>
                <a:gd name="connsiteY21" fmla="*/ 1307 h 10000"/>
                <a:gd name="connsiteX22" fmla="*/ 3183 w 10006"/>
                <a:gd name="connsiteY22" fmla="*/ 1259 h 10000"/>
                <a:gd name="connsiteX23" fmla="*/ 3264 w 10006"/>
                <a:gd name="connsiteY23" fmla="*/ 1179 h 10000"/>
                <a:gd name="connsiteX24" fmla="*/ 3350 w 10006"/>
                <a:gd name="connsiteY24" fmla="*/ 1100 h 10000"/>
                <a:gd name="connsiteX25" fmla="*/ 3441 w 10006"/>
                <a:gd name="connsiteY25" fmla="*/ 1020 h 10000"/>
                <a:gd name="connsiteX26" fmla="*/ 3551 w 10006"/>
                <a:gd name="connsiteY26" fmla="*/ 924 h 10000"/>
                <a:gd name="connsiteX27" fmla="*/ 3647 w 10006"/>
                <a:gd name="connsiteY27" fmla="*/ 821 h 10000"/>
                <a:gd name="connsiteX28" fmla="*/ 3757 w 10006"/>
                <a:gd name="connsiteY28" fmla="*/ 725 h 10000"/>
                <a:gd name="connsiteX29" fmla="*/ 3848 w 10006"/>
                <a:gd name="connsiteY29" fmla="*/ 645 h 10000"/>
                <a:gd name="connsiteX30" fmla="*/ 3934 w 10006"/>
                <a:gd name="connsiteY30" fmla="*/ 558 h 10000"/>
                <a:gd name="connsiteX31" fmla="*/ 4006 w 10006"/>
                <a:gd name="connsiteY31" fmla="*/ 494 h 10000"/>
                <a:gd name="connsiteX32" fmla="*/ 4063 w 10006"/>
                <a:gd name="connsiteY32" fmla="*/ 446 h 10000"/>
                <a:gd name="connsiteX33" fmla="*/ 4092 w 10006"/>
                <a:gd name="connsiteY33" fmla="*/ 414 h 10000"/>
                <a:gd name="connsiteX34" fmla="*/ 4322 w 10006"/>
                <a:gd name="connsiteY34" fmla="*/ 207 h 10000"/>
                <a:gd name="connsiteX35" fmla="*/ 4547 w 10006"/>
                <a:gd name="connsiteY35" fmla="*/ 0 h 10000"/>
                <a:gd name="connsiteX36" fmla="*/ 10006 w 10006"/>
                <a:gd name="connsiteY36" fmla="*/ 0 h 10000"/>
                <a:gd name="connsiteX37" fmla="*/ 10006 w 10006"/>
                <a:gd name="connsiteY37" fmla="*/ 10000 h 10000"/>
                <a:gd name="connsiteX38" fmla="*/ 6 w 10006"/>
                <a:gd name="connsiteY38" fmla="*/ 10000 h 10000"/>
                <a:gd name="connsiteX39" fmla="*/ 0 w 10006"/>
                <a:gd name="connsiteY39" fmla="*/ 7182 h 10000"/>
                <a:gd name="connsiteX40" fmla="*/ 164 w 10006"/>
                <a:gd name="connsiteY40" fmla="*/ 7155 h 10000"/>
                <a:gd name="connsiteX41" fmla="*/ 288 w 10006"/>
                <a:gd name="connsiteY41" fmla="*/ 7131 h 10000"/>
                <a:gd name="connsiteX42" fmla="*/ 403 w 10006"/>
                <a:gd name="connsiteY42" fmla="*/ 7100 h 10000"/>
                <a:gd name="connsiteX43" fmla="*/ 456 w 10006"/>
                <a:gd name="connsiteY43" fmla="*/ 7076 h 10000"/>
                <a:gd name="connsiteX44" fmla="*/ 532 w 10006"/>
                <a:gd name="connsiteY44" fmla="*/ 7044 h 10000"/>
                <a:gd name="connsiteX45" fmla="*/ 681 w 10006"/>
                <a:gd name="connsiteY45" fmla="*/ 7004 h 10000"/>
                <a:gd name="connsiteX46" fmla="*/ 733 w 10006"/>
                <a:gd name="connsiteY46" fmla="*/ 6996 h 10000"/>
                <a:gd name="connsiteX47" fmla="*/ 733 w 10006"/>
                <a:gd name="connsiteY47" fmla="*/ 6964 h 10000"/>
                <a:gd name="connsiteX48" fmla="*/ 815 w 10006"/>
                <a:gd name="connsiteY48" fmla="*/ 6956 h 10000"/>
                <a:gd name="connsiteX49" fmla="*/ 920 w 10006"/>
                <a:gd name="connsiteY49" fmla="*/ 6916 h 10000"/>
                <a:gd name="connsiteX50" fmla="*/ 1035 w 10006"/>
                <a:gd name="connsiteY50" fmla="*/ 6861 h 10000"/>
                <a:gd name="connsiteX51" fmla="*/ 1145 w 10006"/>
                <a:gd name="connsiteY51" fmla="*/ 6789 h 10000"/>
                <a:gd name="connsiteX52" fmla="*/ 1260 w 10006"/>
                <a:gd name="connsiteY52" fmla="*/ 6725 h 10000"/>
                <a:gd name="connsiteX53" fmla="*/ 1355 w 10006"/>
                <a:gd name="connsiteY53" fmla="*/ 6661 h 10000"/>
                <a:gd name="connsiteX54" fmla="*/ 1432 w 10006"/>
                <a:gd name="connsiteY54" fmla="*/ 6622 h 10000"/>
                <a:gd name="connsiteX55" fmla="*/ 1652 w 10006"/>
                <a:gd name="connsiteY55" fmla="*/ 6462 h 10000"/>
                <a:gd name="connsiteX56" fmla="*/ 1853 w 10006"/>
                <a:gd name="connsiteY56" fmla="*/ 6303 h 10000"/>
                <a:gd name="connsiteX57" fmla="*/ 2049 w 10006"/>
                <a:gd name="connsiteY57" fmla="*/ 6112 h 10000"/>
                <a:gd name="connsiteX58" fmla="*/ 2331 w 10006"/>
                <a:gd name="connsiteY58" fmla="*/ 5809 h 10000"/>
                <a:gd name="connsiteX59" fmla="*/ 2590 w 10006"/>
                <a:gd name="connsiteY59" fmla="*/ 5474 h 10000"/>
                <a:gd name="connsiteX60" fmla="*/ 2829 w 10006"/>
                <a:gd name="connsiteY60" fmla="*/ 5124 h 10000"/>
                <a:gd name="connsiteX61" fmla="*/ 3068 w 10006"/>
                <a:gd name="connsiteY61" fmla="*/ 4749 h 10000"/>
                <a:gd name="connsiteX62" fmla="*/ 3106 w 10006"/>
                <a:gd name="connsiteY62" fmla="*/ 4685 h 10000"/>
                <a:gd name="connsiteX63" fmla="*/ 3154 w 10006"/>
                <a:gd name="connsiteY63" fmla="*/ 4590 h 10000"/>
                <a:gd name="connsiteX64" fmla="*/ 3207 w 10006"/>
                <a:gd name="connsiteY64" fmla="*/ 4510 h 10000"/>
                <a:gd name="connsiteX65" fmla="*/ 3255 w 10006"/>
                <a:gd name="connsiteY65" fmla="*/ 4414 h 10000"/>
                <a:gd name="connsiteX66" fmla="*/ 3288 w 10006"/>
                <a:gd name="connsiteY66" fmla="*/ 4351 h 10000"/>
                <a:gd name="connsiteX67" fmla="*/ 3379 w 10006"/>
                <a:gd name="connsiteY67" fmla="*/ 4135 h 10000"/>
                <a:gd name="connsiteX68" fmla="*/ 3470 w 10006"/>
                <a:gd name="connsiteY68" fmla="*/ 3904 h 10000"/>
                <a:gd name="connsiteX69" fmla="*/ 3595 w 10006"/>
                <a:gd name="connsiteY69" fmla="*/ 3594 h 10000"/>
                <a:gd name="connsiteX70" fmla="*/ 3705 w 10006"/>
                <a:gd name="connsiteY70" fmla="*/ 3283 h 10000"/>
                <a:gd name="connsiteX71" fmla="*/ 3810 w 10006"/>
                <a:gd name="connsiteY71" fmla="*/ 2948 h 10000"/>
                <a:gd name="connsiteX72" fmla="*/ 3910 w 10006"/>
                <a:gd name="connsiteY72" fmla="*/ 2606 h 10000"/>
                <a:gd name="connsiteX73" fmla="*/ 4006 w 10006"/>
                <a:gd name="connsiteY73" fmla="*/ 2247 h 10000"/>
                <a:gd name="connsiteX74" fmla="*/ 4078 w 10006"/>
                <a:gd name="connsiteY74" fmla="*/ 1857 h 10000"/>
                <a:gd name="connsiteX75" fmla="*/ 4130 w 10006"/>
                <a:gd name="connsiteY75" fmla="*/ 1570 h 10000"/>
                <a:gd name="connsiteX76" fmla="*/ 4169 w 10006"/>
                <a:gd name="connsiteY76" fmla="*/ 1259 h 10000"/>
                <a:gd name="connsiteX77" fmla="*/ 4188 w 10006"/>
                <a:gd name="connsiteY77" fmla="*/ 1139 h 10000"/>
                <a:gd name="connsiteX78" fmla="*/ 4207 w 10006"/>
                <a:gd name="connsiteY78" fmla="*/ 1004 h 10000"/>
                <a:gd name="connsiteX79" fmla="*/ 4226 w 10006"/>
                <a:gd name="connsiteY79" fmla="*/ 853 h 10000"/>
                <a:gd name="connsiteX80" fmla="*/ 4236 w 10006"/>
                <a:gd name="connsiteY80" fmla="*/ 717 h 10000"/>
                <a:gd name="connsiteX81" fmla="*/ 4240 w 10006"/>
                <a:gd name="connsiteY81" fmla="*/ 598 h 10000"/>
                <a:gd name="connsiteX82" fmla="*/ 4236 w 10006"/>
                <a:gd name="connsiteY82" fmla="*/ 590 h 10000"/>
                <a:gd name="connsiteX83" fmla="*/ 3068 w 10006"/>
                <a:gd name="connsiteY83" fmla="*/ 1713 h 10000"/>
                <a:gd name="connsiteX84" fmla="*/ 3030 w 10006"/>
                <a:gd name="connsiteY84" fmla="*/ 1681 h 10000"/>
                <a:gd name="connsiteX85" fmla="*/ 2973 w 10006"/>
                <a:gd name="connsiteY85" fmla="*/ 1633 h 10000"/>
                <a:gd name="connsiteX86" fmla="*/ 2901 w 10006"/>
                <a:gd name="connsiteY86" fmla="*/ 1554 h 10000"/>
                <a:gd name="connsiteX87" fmla="*/ 2815 w 10006"/>
                <a:gd name="connsiteY87" fmla="*/ 1474 h 10000"/>
                <a:gd name="connsiteX88" fmla="*/ 2705 w 10006"/>
                <a:gd name="connsiteY88" fmla="*/ 1378 h 10000"/>
                <a:gd name="connsiteX89" fmla="*/ 2599 w 10006"/>
                <a:gd name="connsiteY89" fmla="*/ 1275 h 10000"/>
                <a:gd name="connsiteX90" fmla="*/ 2374 w 10006"/>
                <a:gd name="connsiteY90" fmla="*/ 1068 h 10000"/>
                <a:gd name="connsiteX91" fmla="*/ 2269 w 10006"/>
                <a:gd name="connsiteY91" fmla="*/ 964 h 10000"/>
                <a:gd name="connsiteX92" fmla="*/ 2164 w 10006"/>
                <a:gd name="connsiteY92" fmla="*/ 869 h 10000"/>
                <a:gd name="connsiteX93" fmla="*/ 2068 w 10006"/>
                <a:gd name="connsiteY93" fmla="*/ 781 h 10000"/>
                <a:gd name="connsiteX94" fmla="*/ 1996 w 10006"/>
                <a:gd name="connsiteY94" fmla="*/ 701 h 10000"/>
                <a:gd name="connsiteX95" fmla="*/ 1929 w 10006"/>
                <a:gd name="connsiteY95" fmla="*/ 653 h 10000"/>
                <a:gd name="connsiteX96" fmla="*/ 1896 w 10006"/>
                <a:gd name="connsiteY96" fmla="*/ 614 h 10000"/>
                <a:gd name="connsiteX97" fmla="*/ 1877 w 10006"/>
                <a:gd name="connsiteY97" fmla="*/ 598 h 10000"/>
                <a:gd name="connsiteX98" fmla="*/ 1843 w 10006"/>
                <a:gd name="connsiteY98" fmla="*/ 598 h 10000"/>
                <a:gd name="connsiteX99" fmla="*/ 1834 w 10006"/>
                <a:gd name="connsiteY99" fmla="*/ 757 h 10000"/>
                <a:gd name="connsiteX100" fmla="*/ 1805 w 10006"/>
                <a:gd name="connsiteY100" fmla="*/ 892 h 10000"/>
                <a:gd name="connsiteX101" fmla="*/ 1776 w 10006"/>
                <a:gd name="connsiteY101" fmla="*/ 1028 h 10000"/>
                <a:gd name="connsiteX102" fmla="*/ 1738 w 10006"/>
                <a:gd name="connsiteY102" fmla="*/ 1139 h 10000"/>
                <a:gd name="connsiteX103" fmla="*/ 1714 w 10006"/>
                <a:gd name="connsiteY103" fmla="*/ 1227 h 10000"/>
                <a:gd name="connsiteX104" fmla="*/ 1690 w 10006"/>
                <a:gd name="connsiteY104" fmla="*/ 1331 h 10000"/>
                <a:gd name="connsiteX105" fmla="*/ 1652 w 10006"/>
                <a:gd name="connsiteY105" fmla="*/ 1450 h 10000"/>
                <a:gd name="connsiteX106" fmla="*/ 1628 w 10006"/>
                <a:gd name="connsiteY106" fmla="*/ 1554 h 10000"/>
                <a:gd name="connsiteX107" fmla="*/ 1599 w 10006"/>
                <a:gd name="connsiteY107" fmla="*/ 1633 h 10000"/>
                <a:gd name="connsiteX108" fmla="*/ 1537 w 10006"/>
                <a:gd name="connsiteY108" fmla="*/ 1753 h 10000"/>
                <a:gd name="connsiteX109" fmla="*/ 1470 w 10006"/>
                <a:gd name="connsiteY109" fmla="*/ 1888 h 10000"/>
                <a:gd name="connsiteX110" fmla="*/ 1408 w 10006"/>
                <a:gd name="connsiteY110" fmla="*/ 2016 h 10000"/>
                <a:gd name="connsiteX111" fmla="*/ 1307 w 10006"/>
                <a:gd name="connsiteY111" fmla="*/ 2199 h 10000"/>
                <a:gd name="connsiteX112" fmla="*/ 1202 w 10006"/>
                <a:gd name="connsiteY112" fmla="*/ 2390 h 10000"/>
                <a:gd name="connsiteX113" fmla="*/ 1106 w 10006"/>
                <a:gd name="connsiteY113" fmla="*/ 2526 h 10000"/>
                <a:gd name="connsiteX114" fmla="*/ 982 w 10006"/>
                <a:gd name="connsiteY114" fmla="*/ 2669 h 10000"/>
                <a:gd name="connsiteX115" fmla="*/ 843 w 10006"/>
                <a:gd name="connsiteY115" fmla="*/ 2829 h 10000"/>
                <a:gd name="connsiteX116" fmla="*/ 690 w 10006"/>
                <a:gd name="connsiteY116" fmla="*/ 2980 h 10000"/>
                <a:gd name="connsiteX117" fmla="*/ 528 w 10006"/>
                <a:gd name="connsiteY117" fmla="*/ 3116 h 10000"/>
                <a:gd name="connsiteX118" fmla="*/ 360 w 10006"/>
                <a:gd name="connsiteY118" fmla="*/ 3219 h 10000"/>
                <a:gd name="connsiteX119" fmla="*/ 197 w 10006"/>
                <a:gd name="connsiteY119" fmla="*/ 3291 h 10000"/>
                <a:gd name="connsiteX120" fmla="*/ 11 w 10006"/>
                <a:gd name="connsiteY120" fmla="*/ 3342 h 10000"/>
                <a:gd name="connsiteX121" fmla="*/ 6 w 10006"/>
                <a:gd name="connsiteY12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0006" h="10000">
                  <a:moveTo>
                    <a:pt x="6" y="0"/>
                  </a:moveTo>
                  <a:lnTo>
                    <a:pt x="1681" y="0"/>
                  </a:lnTo>
                  <a:cubicBezTo>
                    <a:pt x="1713" y="29"/>
                    <a:pt x="1744" y="59"/>
                    <a:pt x="1776" y="88"/>
                  </a:cubicBezTo>
                  <a:cubicBezTo>
                    <a:pt x="1806" y="117"/>
                    <a:pt x="1837" y="146"/>
                    <a:pt x="1867" y="175"/>
                  </a:cubicBezTo>
                  <a:cubicBezTo>
                    <a:pt x="1894" y="202"/>
                    <a:pt x="1922" y="228"/>
                    <a:pt x="1949" y="255"/>
                  </a:cubicBezTo>
                  <a:cubicBezTo>
                    <a:pt x="1970" y="276"/>
                    <a:pt x="1990" y="298"/>
                    <a:pt x="2011" y="319"/>
                  </a:cubicBezTo>
                  <a:cubicBezTo>
                    <a:pt x="2030" y="338"/>
                    <a:pt x="2049" y="356"/>
                    <a:pt x="2068" y="375"/>
                  </a:cubicBezTo>
                  <a:cubicBezTo>
                    <a:pt x="2089" y="393"/>
                    <a:pt x="2109" y="412"/>
                    <a:pt x="2130" y="430"/>
                  </a:cubicBezTo>
                  <a:lnTo>
                    <a:pt x="2188" y="494"/>
                  </a:lnTo>
                  <a:cubicBezTo>
                    <a:pt x="2213" y="518"/>
                    <a:pt x="2239" y="542"/>
                    <a:pt x="2264" y="566"/>
                  </a:cubicBezTo>
                  <a:cubicBezTo>
                    <a:pt x="2294" y="598"/>
                    <a:pt x="2325" y="629"/>
                    <a:pt x="2355" y="661"/>
                  </a:cubicBezTo>
                  <a:lnTo>
                    <a:pt x="2456" y="757"/>
                  </a:lnTo>
                  <a:lnTo>
                    <a:pt x="2561" y="861"/>
                  </a:lnTo>
                  <a:cubicBezTo>
                    <a:pt x="2595" y="895"/>
                    <a:pt x="2628" y="930"/>
                    <a:pt x="2662" y="964"/>
                  </a:cubicBezTo>
                  <a:lnTo>
                    <a:pt x="2767" y="1068"/>
                  </a:lnTo>
                  <a:lnTo>
                    <a:pt x="2862" y="1163"/>
                  </a:lnTo>
                  <a:cubicBezTo>
                    <a:pt x="2889" y="1190"/>
                    <a:pt x="2917" y="1216"/>
                    <a:pt x="2944" y="1243"/>
                  </a:cubicBezTo>
                  <a:cubicBezTo>
                    <a:pt x="2965" y="1264"/>
                    <a:pt x="2985" y="1286"/>
                    <a:pt x="3006" y="1307"/>
                  </a:cubicBezTo>
                  <a:lnTo>
                    <a:pt x="3049" y="1347"/>
                  </a:lnTo>
                  <a:lnTo>
                    <a:pt x="3068" y="1363"/>
                  </a:lnTo>
                  <a:lnTo>
                    <a:pt x="3087" y="1347"/>
                  </a:lnTo>
                  <a:cubicBezTo>
                    <a:pt x="3100" y="1334"/>
                    <a:pt x="3113" y="1320"/>
                    <a:pt x="3126" y="1307"/>
                  </a:cubicBezTo>
                  <a:lnTo>
                    <a:pt x="3183" y="1259"/>
                  </a:lnTo>
                  <a:cubicBezTo>
                    <a:pt x="3210" y="1232"/>
                    <a:pt x="3237" y="1206"/>
                    <a:pt x="3264" y="1179"/>
                  </a:cubicBezTo>
                  <a:cubicBezTo>
                    <a:pt x="3293" y="1153"/>
                    <a:pt x="3321" y="1126"/>
                    <a:pt x="3350" y="1100"/>
                  </a:cubicBezTo>
                  <a:cubicBezTo>
                    <a:pt x="3380" y="1073"/>
                    <a:pt x="3411" y="1047"/>
                    <a:pt x="3441" y="1020"/>
                  </a:cubicBezTo>
                  <a:lnTo>
                    <a:pt x="3551" y="924"/>
                  </a:lnTo>
                  <a:cubicBezTo>
                    <a:pt x="3583" y="890"/>
                    <a:pt x="3615" y="855"/>
                    <a:pt x="3647" y="821"/>
                  </a:cubicBezTo>
                  <a:lnTo>
                    <a:pt x="3757" y="725"/>
                  </a:lnTo>
                  <a:cubicBezTo>
                    <a:pt x="3787" y="698"/>
                    <a:pt x="3818" y="672"/>
                    <a:pt x="3848" y="645"/>
                  </a:cubicBezTo>
                  <a:cubicBezTo>
                    <a:pt x="3877" y="616"/>
                    <a:pt x="3905" y="587"/>
                    <a:pt x="3934" y="558"/>
                  </a:cubicBezTo>
                  <a:cubicBezTo>
                    <a:pt x="3958" y="537"/>
                    <a:pt x="3982" y="515"/>
                    <a:pt x="4006" y="494"/>
                  </a:cubicBezTo>
                  <a:lnTo>
                    <a:pt x="4063" y="446"/>
                  </a:lnTo>
                  <a:lnTo>
                    <a:pt x="4092" y="414"/>
                  </a:lnTo>
                  <a:lnTo>
                    <a:pt x="4322" y="207"/>
                  </a:lnTo>
                  <a:lnTo>
                    <a:pt x="4547" y="0"/>
                  </a:ln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8" y="9054"/>
                    <a:pt x="-2" y="8128"/>
                    <a:pt x="0" y="7182"/>
                  </a:cubicBezTo>
                  <a:lnTo>
                    <a:pt x="164" y="7155"/>
                  </a:lnTo>
                  <a:lnTo>
                    <a:pt x="288" y="7131"/>
                  </a:lnTo>
                  <a:lnTo>
                    <a:pt x="403" y="7100"/>
                  </a:lnTo>
                  <a:lnTo>
                    <a:pt x="456" y="7076"/>
                  </a:lnTo>
                  <a:cubicBezTo>
                    <a:pt x="481" y="7065"/>
                    <a:pt x="507" y="7055"/>
                    <a:pt x="532" y="7044"/>
                  </a:cubicBezTo>
                  <a:lnTo>
                    <a:pt x="681" y="7004"/>
                  </a:lnTo>
                  <a:cubicBezTo>
                    <a:pt x="698" y="7001"/>
                    <a:pt x="716" y="6999"/>
                    <a:pt x="733" y="6996"/>
                  </a:cubicBezTo>
                  <a:lnTo>
                    <a:pt x="733" y="6964"/>
                  </a:lnTo>
                  <a:cubicBezTo>
                    <a:pt x="760" y="6961"/>
                    <a:pt x="788" y="6959"/>
                    <a:pt x="815" y="6956"/>
                  </a:cubicBezTo>
                  <a:lnTo>
                    <a:pt x="920" y="6916"/>
                  </a:lnTo>
                  <a:lnTo>
                    <a:pt x="1035" y="6861"/>
                  </a:lnTo>
                  <a:lnTo>
                    <a:pt x="1145" y="6789"/>
                  </a:lnTo>
                  <a:lnTo>
                    <a:pt x="1260" y="6725"/>
                  </a:lnTo>
                  <a:cubicBezTo>
                    <a:pt x="1292" y="6704"/>
                    <a:pt x="1323" y="6682"/>
                    <a:pt x="1355" y="6661"/>
                  </a:cubicBezTo>
                  <a:lnTo>
                    <a:pt x="1432" y="6622"/>
                  </a:lnTo>
                  <a:lnTo>
                    <a:pt x="1652" y="6462"/>
                  </a:lnTo>
                  <a:lnTo>
                    <a:pt x="1853" y="6303"/>
                  </a:lnTo>
                  <a:cubicBezTo>
                    <a:pt x="1918" y="6239"/>
                    <a:pt x="1984" y="6176"/>
                    <a:pt x="2049" y="6112"/>
                  </a:cubicBezTo>
                  <a:lnTo>
                    <a:pt x="2331" y="5809"/>
                  </a:lnTo>
                  <a:lnTo>
                    <a:pt x="2590" y="5474"/>
                  </a:lnTo>
                  <a:lnTo>
                    <a:pt x="2829" y="5124"/>
                  </a:lnTo>
                  <a:lnTo>
                    <a:pt x="3068" y="4749"/>
                  </a:lnTo>
                  <a:cubicBezTo>
                    <a:pt x="3081" y="4728"/>
                    <a:pt x="3093" y="4706"/>
                    <a:pt x="3106" y="4685"/>
                  </a:cubicBezTo>
                  <a:cubicBezTo>
                    <a:pt x="3122" y="4653"/>
                    <a:pt x="3138" y="4622"/>
                    <a:pt x="3154" y="4590"/>
                  </a:cubicBezTo>
                  <a:lnTo>
                    <a:pt x="3207" y="4510"/>
                  </a:lnTo>
                  <a:lnTo>
                    <a:pt x="3255" y="4414"/>
                  </a:lnTo>
                  <a:lnTo>
                    <a:pt x="3288" y="4351"/>
                  </a:lnTo>
                  <a:cubicBezTo>
                    <a:pt x="3318" y="4279"/>
                    <a:pt x="3349" y="4207"/>
                    <a:pt x="3379" y="4135"/>
                  </a:cubicBezTo>
                  <a:cubicBezTo>
                    <a:pt x="3409" y="4058"/>
                    <a:pt x="3440" y="3981"/>
                    <a:pt x="3470" y="3904"/>
                  </a:cubicBezTo>
                  <a:cubicBezTo>
                    <a:pt x="3512" y="3801"/>
                    <a:pt x="3553" y="3697"/>
                    <a:pt x="3595" y="3594"/>
                  </a:cubicBezTo>
                  <a:cubicBezTo>
                    <a:pt x="3632" y="3490"/>
                    <a:pt x="3668" y="3387"/>
                    <a:pt x="3705" y="3283"/>
                  </a:cubicBezTo>
                  <a:lnTo>
                    <a:pt x="3810" y="2948"/>
                  </a:lnTo>
                  <a:cubicBezTo>
                    <a:pt x="3843" y="2834"/>
                    <a:pt x="3877" y="2720"/>
                    <a:pt x="3910" y="2606"/>
                  </a:cubicBezTo>
                  <a:cubicBezTo>
                    <a:pt x="3942" y="2486"/>
                    <a:pt x="3974" y="2367"/>
                    <a:pt x="4006" y="2247"/>
                  </a:cubicBezTo>
                  <a:lnTo>
                    <a:pt x="4078" y="1857"/>
                  </a:lnTo>
                  <a:cubicBezTo>
                    <a:pt x="4095" y="1761"/>
                    <a:pt x="4113" y="1666"/>
                    <a:pt x="4130" y="1570"/>
                  </a:cubicBezTo>
                  <a:cubicBezTo>
                    <a:pt x="4143" y="1466"/>
                    <a:pt x="4156" y="1363"/>
                    <a:pt x="4169" y="1259"/>
                  </a:cubicBezTo>
                  <a:cubicBezTo>
                    <a:pt x="4175" y="1219"/>
                    <a:pt x="4182" y="1179"/>
                    <a:pt x="4188" y="1139"/>
                  </a:cubicBezTo>
                  <a:cubicBezTo>
                    <a:pt x="4194" y="1094"/>
                    <a:pt x="4201" y="1049"/>
                    <a:pt x="4207" y="1004"/>
                  </a:cubicBezTo>
                  <a:cubicBezTo>
                    <a:pt x="4213" y="954"/>
                    <a:pt x="4220" y="903"/>
                    <a:pt x="4226" y="853"/>
                  </a:cubicBezTo>
                  <a:cubicBezTo>
                    <a:pt x="4229" y="808"/>
                    <a:pt x="4233" y="762"/>
                    <a:pt x="4236" y="717"/>
                  </a:cubicBezTo>
                  <a:cubicBezTo>
                    <a:pt x="4237" y="677"/>
                    <a:pt x="4239" y="638"/>
                    <a:pt x="4240" y="598"/>
                  </a:cubicBezTo>
                  <a:cubicBezTo>
                    <a:pt x="4239" y="595"/>
                    <a:pt x="4237" y="593"/>
                    <a:pt x="4236" y="590"/>
                  </a:cubicBezTo>
                  <a:lnTo>
                    <a:pt x="3068" y="1713"/>
                  </a:lnTo>
                  <a:lnTo>
                    <a:pt x="3030" y="1681"/>
                  </a:lnTo>
                  <a:lnTo>
                    <a:pt x="2973" y="1633"/>
                  </a:lnTo>
                  <a:cubicBezTo>
                    <a:pt x="2949" y="1607"/>
                    <a:pt x="2925" y="1580"/>
                    <a:pt x="2901" y="1554"/>
                  </a:cubicBezTo>
                  <a:lnTo>
                    <a:pt x="2815" y="1474"/>
                  </a:lnTo>
                  <a:lnTo>
                    <a:pt x="2705" y="1378"/>
                  </a:lnTo>
                  <a:lnTo>
                    <a:pt x="2599" y="1275"/>
                  </a:lnTo>
                  <a:lnTo>
                    <a:pt x="2374" y="1068"/>
                  </a:lnTo>
                  <a:lnTo>
                    <a:pt x="2269" y="964"/>
                  </a:lnTo>
                  <a:lnTo>
                    <a:pt x="2164" y="869"/>
                  </a:lnTo>
                  <a:cubicBezTo>
                    <a:pt x="2132" y="840"/>
                    <a:pt x="2100" y="810"/>
                    <a:pt x="2068" y="781"/>
                  </a:cubicBezTo>
                  <a:cubicBezTo>
                    <a:pt x="2044" y="754"/>
                    <a:pt x="2020" y="728"/>
                    <a:pt x="1996" y="701"/>
                  </a:cubicBezTo>
                  <a:cubicBezTo>
                    <a:pt x="1974" y="685"/>
                    <a:pt x="1951" y="669"/>
                    <a:pt x="1929" y="653"/>
                  </a:cubicBezTo>
                  <a:lnTo>
                    <a:pt x="1896" y="614"/>
                  </a:lnTo>
                  <a:lnTo>
                    <a:pt x="1877" y="598"/>
                  </a:lnTo>
                  <a:lnTo>
                    <a:pt x="1843" y="598"/>
                  </a:lnTo>
                  <a:lnTo>
                    <a:pt x="1834" y="757"/>
                  </a:lnTo>
                  <a:cubicBezTo>
                    <a:pt x="1824" y="802"/>
                    <a:pt x="1815" y="847"/>
                    <a:pt x="1805" y="892"/>
                  </a:cubicBezTo>
                  <a:cubicBezTo>
                    <a:pt x="1795" y="937"/>
                    <a:pt x="1786" y="983"/>
                    <a:pt x="1776" y="1028"/>
                  </a:cubicBezTo>
                  <a:cubicBezTo>
                    <a:pt x="1763" y="1065"/>
                    <a:pt x="1751" y="1102"/>
                    <a:pt x="1738" y="1139"/>
                  </a:cubicBezTo>
                  <a:cubicBezTo>
                    <a:pt x="1730" y="1168"/>
                    <a:pt x="1722" y="1198"/>
                    <a:pt x="1714" y="1227"/>
                  </a:cubicBezTo>
                  <a:cubicBezTo>
                    <a:pt x="1706" y="1262"/>
                    <a:pt x="1698" y="1296"/>
                    <a:pt x="1690" y="1331"/>
                  </a:cubicBezTo>
                  <a:cubicBezTo>
                    <a:pt x="1677" y="1371"/>
                    <a:pt x="1665" y="1410"/>
                    <a:pt x="1652" y="1450"/>
                  </a:cubicBezTo>
                  <a:cubicBezTo>
                    <a:pt x="1644" y="1485"/>
                    <a:pt x="1636" y="1519"/>
                    <a:pt x="1628" y="1554"/>
                  </a:cubicBezTo>
                  <a:cubicBezTo>
                    <a:pt x="1618" y="1580"/>
                    <a:pt x="1609" y="1607"/>
                    <a:pt x="1599" y="1633"/>
                  </a:cubicBezTo>
                  <a:cubicBezTo>
                    <a:pt x="1578" y="1673"/>
                    <a:pt x="1558" y="1713"/>
                    <a:pt x="1537" y="1753"/>
                  </a:cubicBezTo>
                  <a:cubicBezTo>
                    <a:pt x="1515" y="1798"/>
                    <a:pt x="1492" y="1843"/>
                    <a:pt x="1470" y="1888"/>
                  </a:cubicBezTo>
                  <a:cubicBezTo>
                    <a:pt x="1449" y="1931"/>
                    <a:pt x="1429" y="1973"/>
                    <a:pt x="1408" y="2016"/>
                  </a:cubicBezTo>
                  <a:cubicBezTo>
                    <a:pt x="1374" y="2077"/>
                    <a:pt x="1341" y="2138"/>
                    <a:pt x="1307" y="2199"/>
                  </a:cubicBezTo>
                  <a:lnTo>
                    <a:pt x="1202" y="2390"/>
                  </a:lnTo>
                  <a:cubicBezTo>
                    <a:pt x="1170" y="2435"/>
                    <a:pt x="1138" y="2481"/>
                    <a:pt x="1106" y="2526"/>
                  </a:cubicBezTo>
                  <a:cubicBezTo>
                    <a:pt x="1065" y="2574"/>
                    <a:pt x="1023" y="2621"/>
                    <a:pt x="982" y="2669"/>
                  </a:cubicBezTo>
                  <a:lnTo>
                    <a:pt x="843" y="2829"/>
                  </a:lnTo>
                  <a:lnTo>
                    <a:pt x="690" y="2980"/>
                  </a:lnTo>
                  <a:lnTo>
                    <a:pt x="528" y="3116"/>
                  </a:lnTo>
                  <a:lnTo>
                    <a:pt x="360" y="3219"/>
                  </a:lnTo>
                  <a:lnTo>
                    <a:pt x="197" y="3291"/>
                  </a:lnTo>
                  <a:lnTo>
                    <a:pt x="11" y="3342"/>
                  </a:lnTo>
                  <a:cubicBezTo>
                    <a:pt x="9" y="2228"/>
                    <a:pt x="8" y="1114"/>
                    <a:pt x="6" y="0"/>
                  </a:cubicBezTo>
                  <a:close/>
                </a:path>
              </a:pathLst>
            </a:custGeom>
            <a:solidFill>
              <a:srgbClr val="3DC6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50452" y="3761463"/>
              <a:ext cx="3695282" cy="2254536"/>
            </a:xfrm>
            <a:custGeom>
              <a:avLst/>
              <a:gdLst/>
              <a:ahLst/>
              <a:cxnLst>
                <a:cxn ang="0">
                  <a:pos x="1182" y="0"/>
                </a:cxn>
                <a:cxn ang="0">
                  <a:pos x="1189" y="61"/>
                </a:cxn>
                <a:cxn ang="0">
                  <a:pos x="1198" y="125"/>
                </a:cxn>
                <a:cxn ang="0">
                  <a:pos x="1200" y="134"/>
                </a:cxn>
                <a:cxn ang="0">
                  <a:pos x="1207" y="163"/>
                </a:cxn>
                <a:cxn ang="0">
                  <a:pos x="1216" y="192"/>
                </a:cxn>
                <a:cxn ang="0">
                  <a:pos x="1225" y="223"/>
                </a:cxn>
                <a:cxn ang="0">
                  <a:pos x="1237" y="258"/>
                </a:cxn>
                <a:cxn ang="0">
                  <a:pos x="1259" y="313"/>
                </a:cxn>
                <a:cxn ang="0">
                  <a:pos x="1286" y="370"/>
                </a:cxn>
                <a:cxn ang="0">
                  <a:pos x="1322" y="432"/>
                </a:cxn>
                <a:cxn ang="0">
                  <a:pos x="1349" y="472"/>
                </a:cxn>
                <a:cxn ang="0">
                  <a:pos x="1378" y="510"/>
                </a:cxn>
                <a:cxn ang="0">
                  <a:pos x="1418" y="554"/>
                </a:cxn>
                <a:cxn ang="0">
                  <a:pos x="1493" y="627"/>
                </a:cxn>
                <a:cxn ang="0">
                  <a:pos x="1534" y="664"/>
                </a:cxn>
                <a:cxn ang="0">
                  <a:pos x="1583" y="702"/>
                </a:cxn>
                <a:cxn ang="0">
                  <a:pos x="1636" y="736"/>
                </a:cxn>
                <a:cxn ang="0">
                  <a:pos x="1733" y="787"/>
                </a:cxn>
                <a:cxn ang="0">
                  <a:pos x="1802" y="818"/>
                </a:cxn>
                <a:cxn ang="0">
                  <a:pos x="1876" y="843"/>
                </a:cxn>
                <a:cxn ang="0">
                  <a:pos x="1939" y="860"/>
                </a:cxn>
                <a:cxn ang="0">
                  <a:pos x="2004" y="875"/>
                </a:cxn>
                <a:cxn ang="0">
                  <a:pos x="2041" y="874"/>
                </a:cxn>
                <a:cxn ang="0">
                  <a:pos x="2033" y="861"/>
                </a:cxn>
                <a:cxn ang="0">
                  <a:pos x="2015" y="830"/>
                </a:cxn>
                <a:cxn ang="0">
                  <a:pos x="1989" y="788"/>
                </a:cxn>
                <a:cxn ang="0">
                  <a:pos x="1959" y="742"/>
                </a:cxn>
                <a:cxn ang="0">
                  <a:pos x="1930" y="697"/>
                </a:cxn>
                <a:cxn ang="0">
                  <a:pos x="1906" y="660"/>
                </a:cxn>
                <a:cxn ang="0">
                  <a:pos x="1892" y="637"/>
                </a:cxn>
                <a:cxn ang="0">
                  <a:pos x="1893" y="627"/>
                </a:cxn>
                <a:cxn ang="0">
                  <a:pos x="1909" y="607"/>
                </a:cxn>
                <a:cxn ang="0">
                  <a:pos x="1937" y="573"/>
                </a:cxn>
                <a:cxn ang="0">
                  <a:pos x="1970" y="532"/>
                </a:cxn>
                <a:cxn ang="0">
                  <a:pos x="2006" y="492"/>
                </a:cxn>
                <a:cxn ang="0">
                  <a:pos x="2036" y="454"/>
                </a:cxn>
                <a:cxn ang="0">
                  <a:pos x="2057" y="426"/>
                </a:cxn>
                <a:cxn ang="0">
                  <a:pos x="2045" y="494"/>
                </a:cxn>
                <a:cxn ang="0">
                  <a:pos x="2000" y="553"/>
                </a:cxn>
                <a:cxn ang="0">
                  <a:pos x="1973" y="591"/>
                </a:cxn>
                <a:cxn ang="0">
                  <a:pos x="1952" y="620"/>
                </a:cxn>
                <a:cxn ang="0">
                  <a:pos x="1946" y="634"/>
                </a:cxn>
                <a:cxn ang="0">
                  <a:pos x="1959" y="655"/>
                </a:cxn>
                <a:cxn ang="0">
                  <a:pos x="1981" y="690"/>
                </a:cxn>
                <a:cxn ang="0">
                  <a:pos x="2007" y="732"/>
                </a:cxn>
                <a:cxn ang="0">
                  <a:pos x="2033" y="775"/>
                </a:cxn>
                <a:cxn ang="0">
                  <a:pos x="2057" y="811"/>
                </a:cxn>
                <a:cxn ang="0">
                  <a:pos x="0" y="1255"/>
                </a:cxn>
                <a:cxn ang="0">
                  <a:pos x="1674" y="0"/>
                </a:cxn>
                <a:cxn ang="0">
                  <a:pos x="2057" y="412"/>
                </a:cxn>
                <a:cxn ang="0">
                  <a:pos x="1972" y="387"/>
                </a:cxn>
                <a:cxn ang="0">
                  <a:pos x="1935" y="373"/>
                </a:cxn>
                <a:cxn ang="0">
                  <a:pos x="1905" y="357"/>
                </a:cxn>
                <a:cxn ang="0">
                  <a:pos x="1862" y="329"/>
                </a:cxn>
                <a:cxn ang="0">
                  <a:pos x="1820" y="296"/>
                </a:cxn>
                <a:cxn ang="0">
                  <a:pos x="1764" y="236"/>
                </a:cxn>
                <a:cxn ang="0">
                  <a:pos x="1725" y="178"/>
                </a:cxn>
                <a:cxn ang="0">
                  <a:pos x="1708" y="150"/>
                </a:cxn>
                <a:cxn ang="0">
                  <a:pos x="1692" y="116"/>
                </a:cxn>
                <a:cxn ang="0">
                  <a:pos x="1683" y="87"/>
                </a:cxn>
                <a:cxn ang="0">
                  <a:pos x="1675" y="52"/>
                </a:cxn>
                <a:cxn ang="0">
                  <a:pos x="1674" y="0"/>
                </a:cxn>
              </a:cxnLst>
              <a:rect l="0" t="0" r="r" b="b"/>
              <a:pathLst>
                <a:path w="2057" h="1255">
                  <a:moveTo>
                    <a:pt x="0" y="0"/>
                  </a:moveTo>
                  <a:lnTo>
                    <a:pt x="1182" y="0"/>
                  </a:lnTo>
                  <a:lnTo>
                    <a:pt x="1185" y="57"/>
                  </a:lnTo>
                  <a:lnTo>
                    <a:pt x="1189" y="61"/>
                  </a:lnTo>
                  <a:lnTo>
                    <a:pt x="1187" y="62"/>
                  </a:lnTo>
                  <a:lnTo>
                    <a:pt x="1198" y="125"/>
                  </a:lnTo>
                  <a:lnTo>
                    <a:pt x="1199" y="124"/>
                  </a:lnTo>
                  <a:lnTo>
                    <a:pt x="1200" y="134"/>
                  </a:lnTo>
                  <a:lnTo>
                    <a:pt x="1203" y="147"/>
                  </a:lnTo>
                  <a:lnTo>
                    <a:pt x="1207" y="163"/>
                  </a:lnTo>
                  <a:lnTo>
                    <a:pt x="1212" y="178"/>
                  </a:lnTo>
                  <a:lnTo>
                    <a:pt x="1216" y="192"/>
                  </a:lnTo>
                  <a:lnTo>
                    <a:pt x="1219" y="202"/>
                  </a:lnTo>
                  <a:lnTo>
                    <a:pt x="1225" y="223"/>
                  </a:lnTo>
                  <a:lnTo>
                    <a:pt x="1232" y="241"/>
                  </a:lnTo>
                  <a:lnTo>
                    <a:pt x="1237" y="258"/>
                  </a:lnTo>
                  <a:lnTo>
                    <a:pt x="1245" y="278"/>
                  </a:lnTo>
                  <a:lnTo>
                    <a:pt x="1259" y="313"/>
                  </a:lnTo>
                  <a:lnTo>
                    <a:pt x="1275" y="347"/>
                  </a:lnTo>
                  <a:lnTo>
                    <a:pt x="1286" y="370"/>
                  </a:lnTo>
                  <a:lnTo>
                    <a:pt x="1298" y="390"/>
                  </a:lnTo>
                  <a:lnTo>
                    <a:pt x="1322" y="432"/>
                  </a:lnTo>
                  <a:lnTo>
                    <a:pt x="1336" y="451"/>
                  </a:lnTo>
                  <a:lnTo>
                    <a:pt x="1349" y="472"/>
                  </a:lnTo>
                  <a:lnTo>
                    <a:pt x="1362" y="492"/>
                  </a:lnTo>
                  <a:lnTo>
                    <a:pt x="1378" y="510"/>
                  </a:lnTo>
                  <a:lnTo>
                    <a:pt x="1394" y="527"/>
                  </a:lnTo>
                  <a:lnTo>
                    <a:pt x="1418" y="554"/>
                  </a:lnTo>
                  <a:lnTo>
                    <a:pt x="1467" y="603"/>
                  </a:lnTo>
                  <a:lnTo>
                    <a:pt x="1493" y="627"/>
                  </a:lnTo>
                  <a:lnTo>
                    <a:pt x="1511" y="644"/>
                  </a:lnTo>
                  <a:lnTo>
                    <a:pt x="1534" y="664"/>
                  </a:lnTo>
                  <a:lnTo>
                    <a:pt x="1559" y="683"/>
                  </a:lnTo>
                  <a:lnTo>
                    <a:pt x="1583" y="702"/>
                  </a:lnTo>
                  <a:lnTo>
                    <a:pt x="1605" y="716"/>
                  </a:lnTo>
                  <a:lnTo>
                    <a:pt x="1636" y="736"/>
                  </a:lnTo>
                  <a:lnTo>
                    <a:pt x="1699" y="770"/>
                  </a:lnTo>
                  <a:lnTo>
                    <a:pt x="1733" y="787"/>
                  </a:lnTo>
                  <a:lnTo>
                    <a:pt x="1766" y="802"/>
                  </a:lnTo>
                  <a:lnTo>
                    <a:pt x="1802" y="818"/>
                  </a:lnTo>
                  <a:lnTo>
                    <a:pt x="1840" y="832"/>
                  </a:lnTo>
                  <a:lnTo>
                    <a:pt x="1876" y="843"/>
                  </a:lnTo>
                  <a:lnTo>
                    <a:pt x="1908" y="852"/>
                  </a:lnTo>
                  <a:lnTo>
                    <a:pt x="1939" y="860"/>
                  </a:lnTo>
                  <a:lnTo>
                    <a:pt x="1970" y="869"/>
                  </a:lnTo>
                  <a:lnTo>
                    <a:pt x="2004" y="875"/>
                  </a:lnTo>
                  <a:lnTo>
                    <a:pt x="2041" y="879"/>
                  </a:lnTo>
                  <a:lnTo>
                    <a:pt x="2041" y="874"/>
                  </a:lnTo>
                  <a:lnTo>
                    <a:pt x="2040" y="870"/>
                  </a:lnTo>
                  <a:lnTo>
                    <a:pt x="2033" y="861"/>
                  </a:lnTo>
                  <a:lnTo>
                    <a:pt x="2025" y="847"/>
                  </a:lnTo>
                  <a:lnTo>
                    <a:pt x="2015" y="830"/>
                  </a:lnTo>
                  <a:lnTo>
                    <a:pt x="2002" y="810"/>
                  </a:lnTo>
                  <a:lnTo>
                    <a:pt x="1989" y="788"/>
                  </a:lnTo>
                  <a:lnTo>
                    <a:pt x="1973" y="764"/>
                  </a:lnTo>
                  <a:lnTo>
                    <a:pt x="1959" y="742"/>
                  </a:lnTo>
                  <a:lnTo>
                    <a:pt x="1943" y="719"/>
                  </a:lnTo>
                  <a:lnTo>
                    <a:pt x="1930" y="697"/>
                  </a:lnTo>
                  <a:lnTo>
                    <a:pt x="1917" y="677"/>
                  </a:lnTo>
                  <a:lnTo>
                    <a:pt x="1906" y="660"/>
                  </a:lnTo>
                  <a:lnTo>
                    <a:pt x="1899" y="646"/>
                  </a:lnTo>
                  <a:lnTo>
                    <a:pt x="1892" y="637"/>
                  </a:lnTo>
                  <a:lnTo>
                    <a:pt x="1891" y="633"/>
                  </a:lnTo>
                  <a:lnTo>
                    <a:pt x="1893" y="627"/>
                  </a:lnTo>
                  <a:lnTo>
                    <a:pt x="1900" y="618"/>
                  </a:lnTo>
                  <a:lnTo>
                    <a:pt x="1909" y="607"/>
                  </a:lnTo>
                  <a:lnTo>
                    <a:pt x="1922" y="591"/>
                  </a:lnTo>
                  <a:lnTo>
                    <a:pt x="1937" y="573"/>
                  </a:lnTo>
                  <a:lnTo>
                    <a:pt x="1953" y="553"/>
                  </a:lnTo>
                  <a:lnTo>
                    <a:pt x="1970" y="532"/>
                  </a:lnTo>
                  <a:lnTo>
                    <a:pt x="1989" y="511"/>
                  </a:lnTo>
                  <a:lnTo>
                    <a:pt x="2006" y="492"/>
                  </a:lnTo>
                  <a:lnTo>
                    <a:pt x="2021" y="472"/>
                  </a:lnTo>
                  <a:lnTo>
                    <a:pt x="2036" y="454"/>
                  </a:lnTo>
                  <a:lnTo>
                    <a:pt x="2047" y="438"/>
                  </a:lnTo>
                  <a:lnTo>
                    <a:pt x="2057" y="426"/>
                  </a:lnTo>
                  <a:lnTo>
                    <a:pt x="2057" y="479"/>
                  </a:lnTo>
                  <a:lnTo>
                    <a:pt x="2045" y="494"/>
                  </a:lnTo>
                  <a:lnTo>
                    <a:pt x="2016" y="533"/>
                  </a:lnTo>
                  <a:lnTo>
                    <a:pt x="2000" y="553"/>
                  </a:lnTo>
                  <a:lnTo>
                    <a:pt x="1986" y="573"/>
                  </a:lnTo>
                  <a:lnTo>
                    <a:pt x="1973" y="591"/>
                  </a:lnTo>
                  <a:lnTo>
                    <a:pt x="1961" y="607"/>
                  </a:lnTo>
                  <a:lnTo>
                    <a:pt x="1952" y="620"/>
                  </a:lnTo>
                  <a:lnTo>
                    <a:pt x="1944" y="631"/>
                  </a:lnTo>
                  <a:lnTo>
                    <a:pt x="1946" y="634"/>
                  </a:lnTo>
                  <a:lnTo>
                    <a:pt x="1951" y="643"/>
                  </a:lnTo>
                  <a:lnTo>
                    <a:pt x="1959" y="655"/>
                  </a:lnTo>
                  <a:lnTo>
                    <a:pt x="1969" y="672"/>
                  </a:lnTo>
                  <a:lnTo>
                    <a:pt x="1981" y="690"/>
                  </a:lnTo>
                  <a:lnTo>
                    <a:pt x="1993" y="711"/>
                  </a:lnTo>
                  <a:lnTo>
                    <a:pt x="2007" y="732"/>
                  </a:lnTo>
                  <a:lnTo>
                    <a:pt x="2020" y="754"/>
                  </a:lnTo>
                  <a:lnTo>
                    <a:pt x="2033" y="775"/>
                  </a:lnTo>
                  <a:lnTo>
                    <a:pt x="2046" y="794"/>
                  </a:lnTo>
                  <a:lnTo>
                    <a:pt x="2057" y="811"/>
                  </a:lnTo>
                  <a:lnTo>
                    <a:pt x="2057" y="1255"/>
                  </a:lnTo>
                  <a:lnTo>
                    <a:pt x="0" y="1255"/>
                  </a:lnTo>
                  <a:lnTo>
                    <a:pt x="0" y="0"/>
                  </a:lnTo>
                  <a:close/>
                  <a:moveTo>
                    <a:pt x="1674" y="0"/>
                  </a:moveTo>
                  <a:lnTo>
                    <a:pt x="2057" y="0"/>
                  </a:lnTo>
                  <a:lnTo>
                    <a:pt x="2057" y="412"/>
                  </a:lnTo>
                  <a:lnTo>
                    <a:pt x="2023" y="403"/>
                  </a:lnTo>
                  <a:lnTo>
                    <a:pt x="1972" y="387"/>
                  </a:lnTo>
                  <a:lnTo>
                    <a:pt x="1953" y="381"/>
                  </a:lnTo>
                  <a:lnTo>
                    <a:pt x="1935" y="373"/>
                  </a:lnTo>
                  <a:lnTo>
                    <a:pt x="1921" y="365"/>
                  </a:lnTo>
                  <a:lnTo>
                    <a:pt x="1905" y="357"/>
                  </a:lnTo>
                  <a:lnTo>
                    <a:pt x="1891" y="349"/>
                  </a:lnTo>
                  <a:lnTo>
                    <a:pt x="1862" y="329"/>
                  </a:lnTo>
                  <a:lnTo>
                    <a:pt x="1849" y="319"/>
                  </a:lnTo>
                  <a:lnTo>
                    <a:pt x="1820" y="296"/>
                  </a:lnTo>
                  <a:lnTo>
                    <a:pt x="1809" y="285"/>
                  </a:lnTo>
                  <a:lnTo>
                    <a:pt x="1764" y="236"/>
                  </a:lnTo>
                  <a:lnTo>
                    <a:pt x="1743" y="208"/>
                  </a:lnTo>
                  <a:lnTo>
                    <a:pt x="1725" y="178"/>
                  </a:lnTo>
                  <a:lnTo>
                    <a:pt x="1716" y="163"/>
                  </a:lnTo>
                  <a:lnTo>
                    <a:pt x="1708" y="150"/>
                  </a:lnTo>
                  <a:lnTo>
                    <a:pt x="1700" y="135"/>
                  </a:lnTo>
                  <a:lnTo>
                    <a:pt x="1692" y="116"/>
                  </a:lnTo>
                  <a:lnTo>
                    <a:pt x="1689" y="104"/>
                  </a:lnTo>
                  <a:lnTo>
                    <a:pt x="1683" y="87"/>
                  </a:lnTo>
                  <a:lnTo>
                    <a:pt x="1679" y="69"/>
                  </a:lnTo>
                  <a:lnTo>
                    <a:pt x="1675" y="52"/>
                  </a:lnTo>
                  <a:lnTo>
                    <a:pt x="1674" y="39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609" y="4988045"/>
              <a:ext cx="2390847" cy="11100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Model</a:t>
              </a:r>
            </a:p>
            <a:p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Evaluation</a:t>
              </a:r>
              <a:endParaRPr lang="en-US" sz="20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8462" y="4988045"/>
              <a:ext cx="2018161" cy="6274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Modeling</a:t>
              </a:r>
              <a:endParaRPr lang="en-US" sz="2000" dirty="0">
                <a:solidFill>
                  <a:schemeClr val="tx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9877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7650"/>
            <a:ext cx="8191500" cy="484748"/>
          </a:xfrm>
        </p:spPr>
        <p:txBody>
          <a:bodyPr/>
          <a:lstStyle/>
          <a:p>
            <a:r>
              <a:rPr lang="en-US" sz="3500" dirty="0" smtClean="0"/>
              <a:t>Outline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Predicting future crimes</a:t>
            </a:r>
          </a:p>
          <a:p>
            <a:r>
              <a:rPr lang="en-US" sz="2800" dirty="0" smtClean="0"/>
              <a:t>Exploring the </a:t>
            </a:r>
            <a:r>
              <a:rPr lang="en-US" sz="2800" dirty="0"/>
              <a:t>C</a:t>
            </a:r>
            <a:r>
              <a:rPr lang="en-US" sz="2800" dirty="0" smtClean="0"/>
              <a:t>rimes in Chicago dataset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Feature extraction- what could help us predict future crimes?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raining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Prediction model- 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valuation</a:t>
            </a:r>
          </a:p>
          <a:p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62" y="3007232"/>
            <a:ext cx="256663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77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llEMC_external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C8833F-B1D8-48B2-AA07-E1E0B4571D72}" vid="{267D5D90-47BF-4DA4-9B1B-5927DA8743C4}"/>
    </a:ext>
  </a:extLst>
</a:theme>
</file>

<file path=ppt/theme/theme2.xml><?xml version="1.0" encoding="utf-8"?>
<a:theme xmlns:a="http://schemas.openxmlformats.org/drawingml/2006/main" name="black backgrounds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C8833F-B1D8-48B2-AA07-E1E0B4571D72}" vid="{63010795-EA64-4B78-9B9C-7C44446A5D9B}"/>
    </a:ext>
  </a:extLst>
</a:theme>
</file>

<file path=ppt/theme/theme3.xml><?xml version="1.0" encoding="utf-8"?>
<a:theme xmlns:a="http://schemas.openxmlformats.org/drawingml/2006/main" name="DellEMC_external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4.xml><?xml version="1.0" encoding="utf-8"?>
<a:theme xmlns:a="http://schemas.openxmlformats.org/drawingml/2006/main" name="1_DellEMC_external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5.xml><?xml version="1.0" encoding="utf-8"?>
<a:theme xmlns:a="http://schemas.openxmlformats.org/drawingml/2006/main" name="Office Them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873BDD3-AA35-4F19-A12A-C6462BECFBD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Strata_DellEMC</Template>
  <TotalTime>4189</TotalTime>
  <Words>888</Words>
  <Application>Microsoft Office PowerPoint</Application>
  <PresentationFormat>On-screen Show (16:9)</PresentationFormat>
  <Paragraphs>382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Cambria Math</vt:lpstr>
      <vt:lpstr>Courier New</vt:lpstr>
      <vt:lpstr>Lucida Grande</vt:lpstr>
      <vt:lpstr>Museo For Dell 300</vt:lpstr>
      <vt:lpstr>Museo Sans For Dell</vt:lpstr>
      <vt:lpstr>Wingdings</vt:lpstr>
      <vt:lpstr>DellEMC_external_template</vt:lpstr>
      <vt:lpstr>black backgrounds</vt:lpstr>
      <vt:lpstr>DellEMC_external</vt:lpstr>
      <vt:lpstr>1_DellEMC_external</vt:lpstr>
      <vt:lpstr>AI Powered Crime Prediction For Cyber Application</vt:lpstr>
      <vt:lpstr>PowerPoint Presentation</vt:lpstr>
      <vt:lpstr>Outline</vt:lpstr>
      <vt:lpstr>Motivation- Cyber Attack Prediction</vt:lpstr>
      <vt:lpstr>Motivation- Cyber Vs. Crime Prediction</vt:lpstr>
      <vt:lpstr>Predicting Future Crimes</vt:lpstr>
      <vt:lpstr>Predicting Future Crimes</vt:lpstr>
      <vt:lpstr>Predicting Future Crimes</vt:lpstr>
      <vt:lpstr>Outline</vt:lpstr>
      <vt:lpstr>Exploring the Crimes in Chicago Dataset</vt:lpstr>
      <vt:lpstr>Exploring the Crimes in Chicago Dataset</vt:lpstr>
      <vt:lpstr>Exploring the Crimes in Chicago Dataset</vt:lpstr>
      <vt:lpstr>Exploring the Crimes in Chicago Dataset</vt:lpstr>
      <vt:lpstr>Exploring the Crimes in Chicago Dataset</vt:lpstr>
      <vt:lpstr>Exploring the Crimes in Chicago Dataset</vt:lpstr>
      <vt:lpstr>Exploring the Crimes in Chicago Dataset</vt:lpstr>
      <vt:lpstr>Outline</vt:lpstr>
      <vt:lpstr>Feature Extraction</vt:lpstr>
      <vt:lpstr>Outline</vt:lpstr>
      <vt:lpstr>Prediction Model</vt:lpstr>
      <vt:lpstr>Outline</vt:lpstr>
      <vt:lpstr>Prediction Model</vt:lpstr>
      <vt:lpstr>Prediction Model</vt:lpstr>
      <vt:lpstr>Prediction Model</vt:lpstr>
      <vt:lpstr>Outline</vt:lpstr>
      <vt:lpstr>Feature Extraction</vt:lpstr>
      <vt:lpstr>Feature Extraction</vt:lpstr>
      <vt:lpstr>Feature Extraction</vt:lpstr>
      <vt:lpstr>Feature Extraction</vt:lpstr>
      <vt:lpstr>Outline</vt:lpstr>
      <vt:lpstr>Prediction Model</vt:lpstr>
      <vt:lpstr>Prediction Model</vt:lpstr>
      <vt:lpstr>Prediction Model</vt:lpstr>
      <vt:lpstr>Outline</vt:lpstr>
      <vt:lpstr>Conclusions- Cyber Domain</vt:lpstr>
      <vt:lpstr>PowerPoint Presentation</vt:lpstr>
    </vt:vector>
  </TitlesOfParts>
  <Manager/>
  <Company>EMC Corporation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Powered Crime Prediction</dc:title>
  <dc:subject/>
  <dc:creator>HermanSaffar, Or</dc:creator>
  <cp:keywords/>
  <dc:description/>
  <cp:lastModifiedBy>HermanSaffar, Or</cp:lastModifiedBy>
  <cp:revision>113</cp:revision>
  <cp:lastPrinted>2014-02-14T16:26:12Z</cp:lastPrinted>
  <dcterms:created xsi:type="dcterms:W3CDTF">2018-01-11T10:27:22Z</dcterms:created>
  <dcterms:modified xsi:type="dcterms:W3CDTF">2018-03-14T15:53:39Z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90e7cef2-6662-4b34-af72-6d19d6edd9c2</vt:lpwstr>
  </property>
  <property fmtid="{D5CDD505-2E9C-101B-9397-08002B2CF9AE}" pid="4" name="DocumentMarkings">
    <vt:lpwstr>&lt;SPAN style="FONT-FAMILY: museo sans for dell; COLOR: rgb(170,170,170); FONT-SIZE: 8.5pt"&gt; &lt;P align=left&gt;Dell - Internal Use - Confidential  &lt;/P&gt;&lt;/SPAN&gt;;&lt;SPAN style="FONT-FAMILY: museo sans for dell; COLOR: rgb(170,170,170); FONT-SIZE: 8.5pt"&gt; &lt;P align=le</vt:lpwstr>
  </property>
  <property fmtid="{D5CDD505-2E9C-101B-9397-08002B2CF9AE}" pid="5" name="Document Editor">
    <vt:lpwstr>Angele_Davidson</vt:lpwstr>
  </property>
  <property fmtid="{D5CDD505-2E9C-101B-9397-08002B2CF9AE}" pid="6" name="DellVisualMarkingsPPT">
    <vt:lpwstr>Classification Footer</vt:lpwstr>
  </property>
  <property fmtid="{D5CDD505-2E9C-101B-9397-08002B2CF9AE}" pid="7" name="DellClassification">
    <vt:lpwstr>Internal Use</vt:lpwstr>
  </property>
  <property fmtid="{D5CDD505-2E9C-101B-9397-08002B2CF9AE}" pid="8" name="DellSubLabels">
    <vt:lpwstr/>
  </property>
  <property fmtid="{D5CDD505-2E9C-101B-9397-08002B2CF9AE}" pid="9" name="DellVisual Markings (PPT)">
    <vt:lpwstr>Classification Footer</vt:lpwstr>
  </property>
  <property fmtid="{D5CDD505-2E9C-101B-9397-08002B2CF9AE}" pid="10" name="titusconfig">
    <vt:lpwstr>0.6CorpGlobal</vt:lpwstr>
  </property>
</Properties>
</file>